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07" r:id="rId5"/>
  </p:sldMasterIdLst>
  <p:notesMasterIdLst>
    <p:notesMasterId r:id="rId23"/>
  </p:notesMasterIdLst>
  <p:handoutMasterIdLst>
    <p:handoutMasterId r:id="rId24"/>
  </p:handoutMasterIdLst>
  <p:sldIdLst>
    <p:sldId id="2146847198" r:id="rId6"/>
    <p:sldId id="2146847226" r:id="rId7"/>
    <p:sldId id="2146847225" r:id="rId8"/>
    <p:sldId id="2146847200" r:id="rId9"/>
    <p:sldId id="2146847214" r:id="rId10"/>
    <p:sldId id="2146847199" r:id="rId11"/>
    <p:sldId id="2146847213" r:id="rId12"/>
    <p:sldId id="2146847205" r:id="rId13"/>
    <p:sldId id="2146847222" r:id="rId14"/>
    <p:sldId id="2146847212" r:id="rId15"/>
    <p:sldId id="2146847221" r:id="rId16"/>
    <p:sldId id="2146847219" r:id="rId17"/>
    <p:sldId id="2146847220" r:id="rId18"/>
    <p:sldId id="2146847223" r:id="rId19"/>
    <p:sldId id="2146847209" r:id="rId20"/>
    <p:sldId id="280" r:id="rId21"/>
    <p:sldId id="262" r:id="rId22"/>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903" userDrawn="1">
          <p15:clr>
            <a:srgbClr val="A4A3A4"/>
          </p15:clr>
        </p15:guide>
        <p15:guide id="3" pos="31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F26"/>
    <a:srgbClr val="FFFFCC"/>
    <a:srgbClr val="0070C0"/>
    <a:srgbClr val="00B050"/>
    <a:srgbClr val="004B65"/>
    <a:srgbClr val="F2F2F2"/>
    <a:srgbClr val="CCECFF"/>
    <a:srgbClr val="141E80"/>
    <a:srgbClr val="000000"/>
    <a:srgbClr val="DC6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showGuides="1">
      <p:cViewPr varScale="1">
        <p:scale>
          <a:sx n="69" d="100"/>
          <a:sy n="69" d="100"/>
        </p:scale>
        <p:origin x="1176" y="32"/>
      </p:cViewPr>
      <p:guideLst>
        <p:guide orient="horz" pos="2137"/>
        <p:guide pos="2903"/>
        <p:guide pos="314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223315-3652-4BDC-8A79-10D41FA08241}" type="datetimeFigureOut">
              <a:rPr kumimoji="1" lang="ja-JP" altLang="en-US" smtClean="0"/>
              <a:t>2024/4/4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EBD337-12C5-45AC-92D7-BF79CCFC2773}" type="slidenum">
              <a:rPr kumimoji="1" lang="ja-JP" altLang="en-US" smtClean="0"/>
              <a:t>‹#›</a:t>
            </a:fld>
            <a:endParaRPr kumimoji="1" lang="ja-JP" altLang="en-US"/>
          </a:p>
        </p:txBody>
      </p:sp>
    </p:spTree>
    <p:extLst>
      <p:ext uri="{BB962C8B-B14F-4D97-AF65-F5344CB8AC3E}">
        <p14:creationId xmlns:p14="http://schemas.microsoft.com/office/powerpoint/2010/main" val="14521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A264C-6953-4F22-AEE6-38CCC8CB2F77}" type="datetimeFigureOut">
              <a:rPr kumimoji="1" lang="ja-JP" altLang="en-US" smtClean="0"/>
              <a:t>2024/4/4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80C04-D137-4757-B814-7DAA94ED8486}" type="slidenum">
              <a:rPr kumimoji="1" lang="ja-JP" altLang="en-US" smtClean="0"/>
              <a:t>‹#›</a:t>
            </a:fld>
            <a:endParaRPr kumimoji="1" lang="ja-JP" altLang="en-US"/>
          </a:p>
        </p:txBody>
      </p:sp>
    </p:spTree>
    <p:extLst>
      <p:ext uri="{BB962C8B-B14F-4D97-AF65-F5344CB8AC3E}">
        <p14:creationId xmlns:p14="http://schemas.microsoft.com/office/powerpoint/2010/main" val="1221566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4" name="Picture 2" descr="C:\Users\S04\Desktop\180613_PPTヘッダ帯_header のコピー.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807" y="202145"/>
            <a:ext cx="9472612" cy="94456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5"/>
          <p:cNvSpPr>
            <a:spLocks noGrp="1"/>
          </p:cNvSpPr>
          <p:nvPr>
            <p:ph type="body" sz="quarter" idx="10" hasCustomPrompt="1"/>
          </p:nvPr>
        </p:nvSpPr>
        <p:spPr>
          <a:xfrm>
            <a:off x="305878" y="5566335"/>
            <a:ext cx="2586024" cy="351288"/>
          </a:xfrm>
          <a:prstGeom prst="rect">
            <a:avLst/>
          </a:prstGeom>
        </p:spPr>
        <p:txBody>
          <a:bodyPr anchor="ctr"/>
          <a:lstStyle>
            <a:lvl1pPr marL="0" indent="0">
              <a:lnSpc>
                <a:spcPct val="100000"/>
              </a:lnSpc>
              <a:spcBef>
                <a:spcPts val="0"/>
              </a:spcBef>
              <a:buNone/>
              <a:defRPr sz="1400">
                <a:latin typeface="Calibri" panose="020F0502020204030204" pitchFamily="34" charset="0"/>
                <a:ea typeface="+mn-ea"/>
                <a:cs typeface="Calibri" panose="020F0502020204030204" pitchFamily="34" charset="0"/>
              </a:defRPr>
            </a:lvl1pPr>
          </a:lstStyle>
          <a:p>
            <a:pPr lvl="0"/>
            <a:r>
              <a:rPr kumimoji="1" lang="en-US" altLang="ja-JP" dirty="0"/>
              <a:t>October 2023</a:t>
            </a:r>
            <a:endParaRPr kumimoji="1" lang="ja-JP" altLang="en-US" dirty="0"/>
          </a:p>
        </p:txBody>
      </p:sp>
      <p:sp>
        <p:nvSpPr>
          <p:cNvPr id="16" name="タイトル 2"/>
          <p:cNvSpPr>
            <a:spLocks noGrp="1"/>
          </p:cNvSpPr>
          <p:nvPr>
            <p:ph type="title" hasCustomPrompt="1"/>
          </p:nvPr>
        </p:nvSpPr>
        <p:spPr>
          <a:xfrm>
            <a:off x="305877" y="2699386"/>
            <a:ext cx="9296822" cy="585575"/>
          </a:xfrm>
          <a:prstGeom prst="rect">
            <a:avLst/>
          </a:prstGeom>
        </p:spPr>
        <p:txBody>
          <a:bodyPr/>
          <a:lstStyle>
            <a:lvl1pPr>
              <a:lnSpc>
                <a:spcPct val="100000"/>
              </a:lnSpc>
              <a:spcBef>
                <a:spcPts val="0"/>
              </a:spcBef>
              <a:defRPr sz="3400" b="1" baseline="0">
                <a:solidFill>
                  <a:schemeClr val="tx1"/>
                </a:solidFill>
                <a:latin typeface="Calibri" panose="020F0502020204030204" pitchFamily="34" charset="0"/>
                <a:ea typeface="+mj-ea"/>
                <a:cs typeface="Calibri" panose="020F0502020204030204" pitchFamily="34" charset="0"/>
              </a:defRPr>
            </a:lvl1pPr>
          </a:lstStyle>
          <a:p>
            <a:r>
              <a:rPr kumimoji="1" lang="en-US" altLang="ja-JP" dirty="0"/>
              <a:t>Cover Title 34pt</a:t>
            </a:r>
            <a:endParaRPr kumimoji="1" lang="ja-JP" altLang="en-US" dirty="0"/>
          </a:p>
        </p:txBody>
      </p:sp>
      <p:sp>
        <p:nvSpPr>
          <p:cNvPr id="18" name="テキスト ボックス 17"/>
          <p:cNvSpPr txBox="1"/>
          <p:nvPr userDrawn="1"/>
        </p:nvSpPr>
        <p:spPr>
          <a:xfrm>
            <a:off x="300001" y="5920205"/>
            <a:ext cx="4678835" cy="292388"/>
          </a:xfrm>
          <a:prstGeom prst="rect">
            <a:avLst/>
          </a:prstGeom>
          <a:noFill/>
        </p:spPr>
        <p:txBody>
          <a:bodyPr wrap="square" rtlCol="0" anchor="t">
            <a:spAutoFit/>
          </a:bodyPr>
          <a:lstStyle/>
          <a:p>
            <a:pPr>
              <a:spcBef>
                <a:spcPts val="0"/>
              </a:spcBef>
              <a:spcAft>
                <a:spcPts val="600"/>
              </a:spcAft>
            </a:pPr>
            <a:r>
              <a:rPr kumimoji="1" lang="en-US" altLang="ja-JP" sz="1300" b="0" dirty="0">
                <a:solidFill>
                  <a:schemeClr val="tx1"/>
                </a:solidFill>
                <a:latin typeface="Calibri" panose="020F0502020204030204" pitchFamily="34" charset="0"/>
                <a:ea typeface="+mn-ea"/>
                <a:cs typeface="Calibri" panose="020F0502020204030204" pitchFamily="34" charset="0"/>
              </a:rPr>
              <a:t>Mitsubishi Heavy Industries, Ltd.</a:t>
            </a:r>
          </a:p>
        </p:txBody>
      </p:sp>
      <p:sp>
        <p:nvSpPr>
          <p:cNvPr id="10" name="テキスト プレースホルダー 21">
            <a:extLst>
              <a:ext uri="{FF2B5EF4-FFF2-40B4-BE49-F238E27FC236}">
                <a16:creationId xmlns:a16="http://schemas.microsoft.com/office/drawing/2014/main" id="{A1B3CB4D-6995-4FBD-99A9-97EF83630755}"/>
              </a:ext>
            </a:extLst>
          </p:cNvPr>
          <p:cNvSpPr>
            <a:spLocks noGrp="1"/>
          </p:cNvSpPr>
          <p:nvPr>
            <p:ph type="body" sz="quarter" idx="14" hasCustomPrompt="1"/>
          </p:nvPr>
        </p:nvSpPr>
        <p:spPr>
          <a:xfrm>
            <a:off x="305877" y="3361113"/>
            <a:ext cx="9296822" cy="1676400"/>
          </a:xfrm>
          <a:prstGeom prst="rect">
            <a:avLst/>
          </a:prstGeom>
        </p:spPr>
        <p:txBody>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2000" baseline="0">
                <a:solidFill>
                  <a:schemeClr val="tx1"/>
                </a:solidFill>
                <a:latin typeface="Calibri" panose="020F0502020204030204" pitchFamily="34" charset="0"/>
                <a:ea typeface="+mn-ea"/>
                <a:cs typeface="Calibri" panose="020F0502020204030204" pitchFamily="34" charset="0"/>
              </a:defRPr>
            </a:lvl1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dirty="0"/>
              <a:t>Subtitle 20pt                                                                                                      ●See Slide Master for multiple company name and logo layouts.         </a:t>
            </a:r>
            <a:r>
              <a:rPr kumimoji="1" lang="ja-JP" altLang="en-US" dirty="0"/>
              <a:t>　</a:t>
            </a:r>
            <a:r>
              <a:rPr kumimoji="1" lang="en-US" altLang="ja-JP" dirty="0"/>
              <a:t>      </a:t>
            </a:r>
          </a:p>
        </p:txBody>
      </p:sp>
      <p:pic>
        <p:nvPicPr>
          <p:cNvPr id="9" name="Picture 2" descr="\\S-server2-pc\l\1805_MHI_PPTテンプレート修正\FromDOS\180514\MHI_PPTテンプレート_0514\PPT用ロゴデータ_0514\三菱重工（念のため）\EN00\Fullcolor\Positive\MHI_EN00_FC_POS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3604" y="6288019"/>
            <a:ext cx="1422290" cy="386812"/>
          </a:xfrm>
          <a:prstGeom prst="rect">
            <a:avLst/>
          </a:prstGeom>
          <a:noFill/>
          <a:extLst>
            <a:ext uri="{909E8E84-426E-40DD-AFC4-6F175D3DCCD1}">
              <a14:hiddenFill xmlns:a14="http://schemas.microsoft.com/office/drawing/2010/main">
                <a:solidFill>
                  <a:srgbClr val="FFFFFF"/>
                </a:solidFill>
              </a14:hiddenFill>
            </a:ext>
          </a:extLst>
        </p:spPr>
      </p:pic>
      <p:sp>
        <p:nvSpPr>
          <p:cNvPr id="11" name="日付プレースホルダー 32"/>
          <p:cNvSpPr txBox="1">
            <a:spLocks/>
          </p:cNvSpPr>
          <p:nvPr userDrawn="1"/>
        </p:nvSpPr>
        <p:spPr>
          <a:xfrm>
            <a:off x="212808" y="6370975"/>
            <a:ext cx="5852552" cy="365125"/>
          </a:xfrm>
          <a:prstGeom prst="rect">
            <a:avLst/>
          </a:prstGeom>
          <a:ln>
            <a:noFill/>
          </a:ln>
        </p:spPr>
        <p:txBody>
          <a:bodyPr vert="horz" wrap="square" lIns="0" tIns="45720" rIns="91440" bIns="45720" numCol="1" anchor="ctr" anchorCtr="0" compatLnSpc="1">
            <a:prstTxWarp prst="textNoShape">
              <a:avLst/>
            </a:prstTxWarp>
          </a:bodyPr>
          <a:lstStyle>
            <a:defPPr>
              <a:defRPr lang="ja-JP"/>
            </a:defPPr>
            <a:lvl1pPr algn="l" defTabSz="457200" rtl="0" fontAlgn="base">
              <a:lnSpc>
                <a:spcPct val="100000"/>
              </a:lnSpc>
              <a:spcBef>
                <a:spcPct val="0"/>
              </a:spcBef>
              <a:spcAft>
                <a:spcPct val="0"/>
              </a:spcAft>
              <a:buFontTx/>
              <a:buNone/>
              <a:defRPr kumimoji="1" sz="1000" kern="1200" smtClean="0">
                <a:solidFill>
                  <a:schemeClr val="tx1"/>
                </a:solidFill>
                <a:latin typeface="Arial" pitchFamily="34" charset="0"/>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a:defRPr/>
            </a:pPr>
            <a:r>
              <a:rPr lang="en-US" altLang="ja-JP" sz="700" dirty="0">
                <a:solidFill>
                  <a:schemeClr val="tx1"/>
                </a:solidFill>
                <a:latin typeface="+mj-lt"/>
              </a:rPr>
              <a:t>© MITSUBISHI HEAVY INDUSTRIES, LTD.  All Rights Reserved.</a:t>
            </a:r>
            <a:endParaRPr lang="ja-JP" altLang="en-US" sz="700" dirty="0">
              <a:solidFill>
                <a:schemeClr val="tx1"/>
              </a:solidFill>
              <a:latin typeface="+mj-lt"/>
            </a:endParaRPr>
          </a:p>
        </p:txBody>
      </p:sp>
    </p:spTree>
    <p:extLst>
      <p:ext uri="{BB962C8B-B14F-4D97-AF65-F5344CB8AC3E}">
        <p14:creationId xmlns:p14="http://schemas.microsoft.com/office/powerpoint/2010/main" val="96023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_Multi">
    <p:spTree>
      <p:nvGrpSpPr>
        <p:cNvPr id="1" name=""/>
        <p:cNvGrpSpPr/>
        <p:nvPr/>
      </p:nvGrpSpPr>
      <p:grpSpPr>
        <a:xfrm>
          <a:off x="0" y="0"/>
          <a:ext cx="0" cy="0"/>
          <a:chOff x="0" y="0"/>
          <a:chExt cx="0" cy="0"/>
        </a:xfrm>
      </p:grpSpPr>
      <p:pic>
        <p:nvPicPr>
          <p:cNvPr id="8" name="グラフィックス 7">
            <a:extLst>
              <a:ext uri="{FF2B5EF4-FFF2-40B4-BE49-F238E27FC236}">
                <a16:creationId xmlns:a16="http://schemas.microsoft.com/office/drawing/2014/main" id="{CE564BFA-9C62-4DA0-BE59-F8A5673EA28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690825" y="2122699"/>
            <a:ext cx="3942543" cy="1066426"/>
          </a:xfrm>
          <a:prstGeom prst="rect">
            <a:avLst/>
          </a:prstGeom>
        </p:spPr>
      </p:pic>
      <p:pic>
        <p:nvPicPr>
          <p:cNvPr id="10" name="グラフィックス 9">
            <a:extLst>
              <a:ext uri="{FF2B5EF4-FFF2-40B4-BE49-F238E27FC236}">
                <a16:creationId xmlns:a16="http://schemas.microsoft.com/office/drawing/2014/main" id="{27C515CC-3F72-49EE-83F5-BB199BA3676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690825" y="3305873"/>
            <a:ext cx="7012556" cy="1066426"/>
          </a:xfrm>
          <a:prstGeom prst="rect">
            <a:avLst/>
          </a:prstGeom>
        </p:spPr>
      </p:pic>
    </p:spTree>
    <p:extLst>
      <p:ext uri="{BB962C8B-B14F-4D97-AF65-F5344CB8AC3E}">
        <p14:creationId xmlns:p14="http://schemas.microsoft.com/office/powerpoint/2010/main" val="170834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glin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163" y="3202823"/>
            <a:ext cx="5940000" cy="357104"/>
          </a:xfrm>
          <a:prstGeom prst="rect">
            <a:avLst/>
          </a:prstGeom>
        </p:spPr>
      </p:pic>
      <p:pic>
        <p:nvPicPr>
          <p:cNvPr id="5" name="図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514" y="5852493"/>
            <a:ext cx="1229979" cy="736739"/>
          </a:xfrm>
          <a:prstGeom prst="rect">
            <a:avLst/>
          </a:prstGeom>
        </p:spPr>
      </p:pic>
    </p:spTree>
    <p:extLst>
      <p:ext uri="{BB962C8B-B14F-4D97-AF65-F5344CB8AC3E}">
        <p14:creationId xmlns:p14="http://schemas.microsoft.com/office/powerpoint/2010/main" val="123396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6407161"/>
            <a:ext cx="9473184" cy="262128"/>
          </a:xfrm>
          <a:prstGeom prst="rect">
            <a:avLst/>
          </a:prstGeom>
        </p:spPr>
      </p:pic>
      <p:sp>
        <p:nvSpPr>
          <p:cNvPr id="4" name="日付プレースホルダー 32"/>
          <p:cNvSpPr txBox="1">
            <a:spLocks/>
          </p:cNvSpPr>
          <p:nvPr userDrawn="1"/>
        </p:nvSpPr>
        <p:spPr>
          <a:xfrm>
            <a:off x="335478" y="6357513"/>
            <a:ext cx="5852552" cy="365125"/>
          </a:xfrm>
          <a:prstGeom prst="rect">
            <a:avLst/>
          </a:prstGeom>
          <a:ln>
            <a:noFill/>
          </a:ln>
        </p:spPr>
        <p:txBody>
          <a:bodyPr vert="horz" wrap="square" lIns="0" tIns="45720" rIns="91440" bIns="45720" numCol="1" anchor="ctr" anchorCtr="0" compatLnSpc="1">
            <a:prstTxWarp prst="textNoShape">
              <a:avLst/>
            </a:prstTxWarp>
          </a:bodyPr>
          <a:lstStyle>
            <a:defPPr>
              <a:defRPr lang="ja-JP"/>
            </a:defPPr>
            <a:lvl1pPr algn="l" defTabSz="457200" rtl="0" fontAlgn="base">
              <a:lnSpc>
                <a:spcPct val="100000"/>
              </a:lnSpc>
              <a:spcBef>
                <a:spcPct val="0"/>
              </a:spcBef>
              <a:spcAft>
                <a:spcPct val="0"/>
              </a:spcAft>
              <a:buFontTx/>
              <a:buNone/>
              <a:defRPr kumimoji="1" sz="1000" kern="1200" smtClean="0">
                <a:solidFill>
                  <a:schemeClr val="tx1"/>
                </a:solidFill>
                <a:latin typeface="Arial" pitchFamily="34" charset="0"/>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a:defRPr/>
            </a:pPr>
            <a:r>
              <a:rPr lang="en-US" altLang="ja-JP" sz="700" dirty="0">
                <a:solidFill>
                  <a:schemeClr val="bg1"/>
                </a:solidFill>
                <a:latin typeface="+mn-lt"/>
              </a:rPr>
              <a:t>© MITSUBISHI HEAVY INDUSTRIES, LTD.  All Rights Reserved.</a:t>
            </a:r>
            <a:endParaRPr lang="ja-JP" altLang="en-US" sz="700" dirty="0">
              <a:solidFill>
                <a:schemeClr val="bg1"/>
              </a:solidFill>
              <a:latin typeface="+mn-lt"/>
            </a:endParaRPr>
          </a:p>
        </p:txBody>
      </p:sp>
      <p:sp>
        <p:nvSpPr>
          <p:cNvPr id="7" name="スライド番号プレースホルダー 5"/>
          <p:cNvSpPr txBox="1">
            <a:spLocks/>
          </p:cNvSpPr>
          <p:nvPr userDrawn="1"/>
        </p:nvSpPr>
        <p:spPr>
          <a:xfrm>
            <a:off x="9071901" y="6356608"/>
            <a:ext cx="564092" cy="365125"/>
          </a:xfrm>
          <a:prstGeom prst="rect">
            <a:avLst/>
          </a:prstGeom>
          <a:ln>
            <a:noFill/>
          </a:ln>
        </p:spPr>
        <p:txBody>
          <a:bodyPr vert="horz" wrap="square" lIns="91440" tIns="45720" rIns="91440" bIns="45720" numCol="1" anchor="ctr" anchorCtr="0" compatLnSpc="1">
            <a:prstTxWarp prst="textNoShape">
              <a:avLst/>
            </a:prstTxWarp>
          </a:bodyPr>
          <a:lstStyle>
            <a:defPPr>
              <a:defRPr lang="ja-JP"/>
            </a:defPPr>
            <a:lvl1pPr algn="r" defTabSz="457200" rtl="0" fontAlgn="base">
              <a:lnSpc>
                <a:spcPct val="100000"/>
              </a:lnSpc>
              <a:spcBef>
                <a:spcPct val="0"/>
              </a:spcBef>
              <a:spcAft>
                <a:spcPct val="0"/>
              </a:spcAft>
              <a:buFontTx/>
              <a:buNone/>
              <a:defRPr kumimoji="1" sz="1000" b="0" kern="1200">
                <a:solidFill>
                  <a:srgbClr val="FFFFFF"/>
                </a:solidFill>
                <a:latin typeface="+mn-lt"/>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a:defRPr/>
            </a:pPr>
            <a:fld id="{2336B973-55D6-4CA0-852C-851A571EFE2A}" type="slidenum">
              <a:rPr lang="ja-JP" altLang="en-US" smtClean="0">
                <a:latin typeface="Arial"/>
              </a:rPr>
              <a:pPr>
                <a:defRPr/>
              </a:pPr>
              <a:t>‹#›</a:t>
            </a:fld>
            <a:endParaRPr lang="en-US" altLang="ja-JP" dirty="0">
              <a:latin typeface="Arial"/>
            </a:endParaRPr>
          </a:p>
        </p:txBody>
      </p:sp>
      <p:sp>
        <p:nvSpPr>
          <p:cNvPr id="17" name="テキスト プレースホルダー 9"/>
          <p:cNvSpPr>
            <a:spLocks noGrp="1"/>
          </p:cNvSpPr>
          <p:nvPr>
            <p:ph type="body" sz="quarter" idx="10" hasCustomPrompt="1"/>
          </p:nvPr>
        </p:nvSpPr>
        <p:spPr>
          <a:xfrm>
            <a:off x="335983" y="634175"/>
            <a:ext cx="9234035" cy="1303272"/>
          </a:xfrm>
          <a:prstGeom prst="rect">
            <a:avLst/>
          </a:prstGeom>
          <a:solidFill>
            <a:schemeClr val="bg2">
              <a:lumMod val="20000"/>
              <a:lumOff val="80000"/>
            </a:schemeClr>
          </a:solidFill>
        </p:spPr>
        <p:txBody>
          <a:bodyPr/>
          <a:lstStyle>
            <a:lvl1pPr marL="342900" marR="0" indent="-342900" algn="l" defTabSz="685800" rtl="0" eaLnBrk="1" fontAlgn="auto" latinLnBrk="0" hangingPunct="1">
              <a:lnSpc>
                <a:spcPts val="2200"/>
              </a:lnSpc>
              <a:spcBef>
                <a:spcPts val="300"/>
              </a:spcBef>
              <a:spcAft>
                <a:spcPts val="0"/>
              </a:spcAft>
              <a:buClrTx/>
              <a:buSzTx/>
              <a:buFont typeface="Arial" panose="020B0604020202020204" pitchFamily="34" charset="0"/>
              <a:buChar char="•"/>
              <a:tabLst/>
              <a:defRPr sz="2000">
                <a:latin typeface="Calibri" panose="020F0502020204030204" pitchFamily="34" charset="0"/>
                <a:ea typeface="+mn-ea"/>
                <a:cs typeface="Calibri" panose="020F0502020204030204" pitchFamily="34" charset="0"/>
              </a:defRPr>
            </a:lvl1pPr>
          </a:lstStyle>
          <a:p>
            <a:pPr marL="342900" marR="0" lvl="0" indent="-342900" algn="l" defTabSz="685800" rtl="0" eaLnBrk="1" fontAlgn="auto" latinLnBrk="0" hangingPunct="1">
              <a:lnSpc>
                <a:spcPct val="120000"/>
              </a:lnSpc>
              <a:spcBef>
                <a:spcPts val="750"/>
              </a:spcBef>
              <a:spcAft>
                <a:spcPts val="0"/>
              </a:spcAft>
              <a:buClrTx/>
              <a:buSzTx/>
              <a:tabLst/>
              <a:defRPr/>
            </a:pPr>
            <a:r>
              <a:rPr kumimoji="1" lang="en-US" altLang="ja-JP" dirty="0"/>
              <a:t>Text 20pt</a:t>
            </a:r>
            <a:endParaRPr kumimoji="1" lang="ja-JP" altLang="en-US" dirty="0"/>
          </a:p>
        </p:txBody>
      </p:sp>
      <p:cxnSp>
        <p:nvCxnSpPr>
          <p:cNvPr id="21" name="直線コネクタ 20"/>
          <p:cNvCxnSpPr/>
          <p:nvPr userDrawn="1"/>
        </p:nvCxnSpPr>
        <p:spPr>
          <a:xfrm>
            <a:off x="212807" y="564204"/>
            <a:ext cx="9473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タイトル 1"/>
          <p:cNvSpPr>
            <a:spLocks noGrp="1"/>
          </p:cNvSpPr>
          <p:nvPr>
            <p:ph type="title" hasCustomPrompt="1"/>
          </p:nvPr>
        </p:nvSpPr>
        <p:spPr>
          <a:xfrm>
            <a:off x="552450" y="136960"/>
            <a:ext cx="8012128" cy="349961"/>
          </a:xfrm>
          <a:prstGeom prst="rect">
            <a:avLst/>
          </a:prstGeom>
        </p:spPr>
        <p:txBody>
          <a:bodyPr/>
          <a:lstStyle>
            <a:lvl1pPr>
              <a:defRPr sz="2200" b="1" baseline="0">
                <a:solidFill>
                  <a:schemeClr val="tx1"/>
                </a:solidFill>
                <a:latin typeface="Calibri" panose="020F0502020204030204" pitchFamily="34" charset="0"/>
                <a:cs typeface="Calibri" panose="020F0502020204030204" pitchFamily="34" charset="0"/>
              </a:defRPr>
            </a:lvl1pPr>
          </a:lstStyle>
          <a:p>
            <a:r>
              <a:rPr kumimoji="1" lang="en-US" altLang="ja-JP" dirty="0"/>
              <a:t>Page Title 22pt</a:t>
            </a:r>
            <a:endParaRPr kumimoji="1" lang="ja-JP" altLang="en-US" dirty="0"/>
          </a:p>
        </p:txBody>
      </p:sp>
      <p:pic>
        <p:nvPicPr>
          <p:cNvPr id="15" name="Picture 2" descr="\\S-server2-pc\l\1805_MHI_PPTテンプレート修正\FromDOS\180514\MHI_PPTテンプレート_0514\PPT用ロゴデータ_0514\三菱重工（念のため）\EN00\Fullcolor\Positive\MHI_EN00_FC_POS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40822" y="90956"/>
            <a:ext cx="1422290" cy="38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Sample">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6407161"/>
            <a:ext cx="9473184" cy="262128"/>
          </a:xfrm>
          <a:prstGeom prst="rect">
            <a:avLst/>
          </a:prstGeom>
        </p:spPr>
      </p:pic>
      <p:sp>
        <p:nvSpPr>
          <p:cNvPr id="4" name="日付プレースホルダー 32"/>
          <p:cNvSpPr txBox="1">
            <a:spLocks/>
          </p:cNvSpPr>
          <p:nvPr userDrawn="1"/>
        </p:nvSpPr>
        <p:spPr>
          <a:xfrm>
            <a:off x="335478" y="6357513"/>
            <a:ext cx="5852552" cy="365125"/>
          </a:xfrm>
          <a:prstGeom prst="rect">
            <a:avLst/>
          </a:prstGeom>
          <a:ln>
            <a:noFill/>
          </a:ln>
        </p:spPr>
        <p:txBody>
          <a:bodyPr vert="horz" wrap="square" lIns="0" tIns="45720" rIns="91440" bIns="45720" numCol="1" anchor="ctr" anchorCtr="0" compatLnSpc="1">
            <a:prstTxWarp prst="textNoShape">
              <a:avLst/>
            </a:prstTxWarp>
          </a:bodyPr>
          <a:lstStyle>
            <a:defPPr>
              <a:defRPr lang="ja-JP"/>
            </a:defPPr>
            <a:lvl1pPr algn="l" defTabSz="457200" rtl="0" fontAlgn="base">
              <a:lnSpc>
                <a:spcPct val="100000"/>
              </a:lnSpc>
              <a:spcBef>
                <a:spcPct val="0"/>
              </a:spcBef>
              <a:spcAft>
                <a:spcPct val="0"/>
              </a:spcAft>
              <a:buFontTx/>
              <a:buNone/>
              <a:defRPr kumimoji="1" sz="1000" kern="1200" smtClean="0">
                <a:solidFill>
                  <a:schemeClr val="tx1"/>
                </a:solidFill>
                <a:latin typeface="Arial" pitchFamily="34" charset="0"/>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a:defRPr/>
            </a:pPr>
            <a:r>
              <a:rPr lang="en-US" altLang="ja-JP" sz="700" dirty="0">
                <a:solidFill>
                  <a:schemeClr val="bg1"/>
                </a:solidFill>
                <a:latin typeface="+mn-lt"/>
              </a:rPr>
              <a:t>© MITSUBISHI HEAVY INDUSTRIES, LTD.  All Rights Reserved.</a:t>
            </a:r>
            <a:endParaRPr lang="ja-JP" altLang="en-US" sz="700" dirty="0">
              <a:solidFill>
                <a:schemeClr val="bg1"/>
              </a:solidFill>
              <a:latin typeface="+mn-lt"/>
            </a:endParaRPr>
          </a:p>
        </p:txBody>
      </p:sp>
      <p:sp>
        <p:nvSpPr>
          <p:cNvPr id="7" name="スライド番号プレースホルダー 5"/>
          <p:cNvSpPr txBox="1">
            <a:spLocks/>
          </p:cNvSpPr>
          <p:nvPr userDrawn="1"/>
        </p:nvSpPr>
        <p:spPr>
          <a:xfrm>
            <a:off x="9071901" y="6356608"/>
            <a:ext cx="564092" cy="365125"/>
          </a:xfrm>
          <a:prstGeom prst="rect">
            <a:avLst/>
          </a:prstGeom>
          <a:ln>
            <a:noFill/>
          </a:ln>
        </p:spPr>
        <p:txBody>
          <a:bodyPr vert="horz" wrap="square" lIns="91440" tIns="45720" rIns="91440" bIns="45720" numCol="1" anchor="ctr" anchorCtr="0" compatLnSpc="1">
            <a:prstTxWarp prst="textNoShape">
              <a:avLst/>
            </a:prstTxWarp>
          </a:bodyPr>
          <a:lstStyle>
            <a:defPPr>
              <a:defRPr lang="ja-JP"/>
            </a:defPPr>
            <a:lvl1pPr algn="r" defTabSz="457200" rtl="0" fontAlgn="base">
              <a:lnSpc>
                <a:spcPct val="100000"/>
              </a:lnSpc>
              <a:spcBef>
                <a:spcPct val="0"/>
              </a:spcBef>
              <a:spcAft>
                <a:spcPct val="0"/>
              </a:spcAft>
              <a:buFontTx/>
              <a:buNone/>
              <a:defRPr kumimoji="1" sz="1000" b="0" kern="1200">
                <a:solidFill>
                  <a:srgbClr val="FFFFFF"/>
                </a:solidFill>
                <a:latin typeface="+mn-lt"/>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a:defRPr/>
            </a:pPr>
            <a:fld id="{2336B973-55D6-4CA0-852C-851A571EFE2A}" type="slidenum">
              <a:rPr lang="ja-JP" altLang="en-US" smtClean="0">
                <a:latin typeface="Arial"/>
              </a:rPr>
              <a:pPr>
                <a:defRPr/>
              </a:pPr>
              <a:t>‹#›</a:t>
            </a:fld>
            <a:endParaRPr lang="en-US" altLang="ja-JP" dirty="0">
              <a:latin typeface="Arial"/>
            </a:endParaRPr>
          </a:p>
        </p:txBody>
      </p:sp>
      <p:cxnSp>
        <p:nvCxnSpPr>
          <p:cNvPr id="21" name="直線コネクタ 20"/>
          <p:cNvCxnSpPr/>
          <p:nvPr userDrawn="1"/>
        </p:nvCxnSpPr>
        <p:spPr>
          <a:xfrm>
            <a:off x="212807" y="564204"/>
            <a:ext cx="9473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S-server2-pc\l\1805_MHI_PPTテンプレート修正\FromDOS\180514\MHI_PPTテンプレート_0514\PPT用ロゴデータ_0514\三菱重工（念のため）\EN00\Fullcolor\Positive\MHI_EN00_FC_POS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40822" y="90956"/>
            <a:ext cx="1422290" cy="386812"/>
          </a:xfrm>
          <a:prstGeom prst="rect">
            <a:avLst/>
          </a:prstGeom>
          <a:noFill/>
          <a:extLst>
            <a:ext uri="{909E8E84-426E-40DD-AFC4-6F175D3DCCD1}">
              <a14:hiddenFill xmlns:a14="http://schemas.microsoft.com/office/drawing/2010/main">
                <a:solidFill>
                  <a:srgbClr val="FFFFFF"/>
                </a:solidFill>
              </a14:hiddenFill>
            </a:ext>
          </a:extLst>
        </p:spPr>
      </p:pic>
      <p:sp>
        <p:nvSpPr>
          <p:cNvPr id="16" name="タイトル 1"/>
          <p:cNvSpPr>
            <a:spLocks noGrp="1"/>
          </p:cNvSpPr>
          <p:nvPr>
            <p:ph type="title" hasCustomPrompt="1"/>
          </p:nvPr>
        </p:nvSpPr>
        <p:spPr>
          <a:xfrm>
            <a:off x="552450" y="136960"/>
            <a:ext cx="6971895" cy="349961"/>
          </a:xfrm>
          <a:prstGeom prst="rect">
            <a:avLst/>
          </a:prstGeom>
        </p:spPr>
        <p:txBody>
          <a:bodyPr/>
          <a:lstStyle>
            <a:lvl1pPr>
              <a:defRPr sz="2200" b="1" baseline="0">
                <a:solidFill>
                  <a:schemeClr val="tx1"/>
                </a:solidFill>
                <a:latin typeface="Calibri" panose="020F0502020204030204" pitchFamily="34" charset="0"/>
                <a:cs typeface="Calibri" panose="020F0502020204030204" pitchFamily="34" charset="0"/>
              </a:defRPr>
            </a:lvl1pPr>
          </a:lstStyle>
          <a:p>
            <a:r>
              <a:rPr kumimoji="1" lang="en-US" altLang="ja-JP" dirty="0"/>
              <a:t>Page Title 22pt</a:t>
            </a:r>
            <a:endParaRPr kumimoji="1" lang="ja-JP" altLang="en-US" dirty="0"/>
          </a:p>
        </p:txBody>
      </p:sp>
      <p:sp>
        <p:nvSpPr>
          <p:cNvPr id="13" name="テキスト プレースホルダー 9">
            <a:extLst>
              <a:ext uri="{FF2B5EF4-FFF2-40B4-BE49-F238E27FC236}">
                <a16:creationId xmlns:a16="http://schemas.microsoft.com/office/drawing/2014/main" id="{AC1574FF-C46B-4BFA-ADD7-B0037B4D1C95}"/>
              </a:ext>
            </a:extLst>
          </p:cNvPr>
          <p:cNvSpPr>
            <a:spLocks noGrp="1"/>
          </p:cNvSpPr>
          <p:nvPr>
            <p:ph type="body" sz="quarter" idx="10" hasCustomPrompt="1"/>
          </p:nvPr>
        </p:nvSpPr>
        <p:spPr>
          <a:xfrm>
            <a:off x="358616" y="634175"/>
            <a:ext cx="9188768" cy="1303272"/>
          </a:xfrm>
          <a:prstGeom prst="rect">
            <a:avLst/>
          </a:prstGeom>
          <a:solidFill>
            <a:schemeClr val="bg2">
              <a:lumMod val="20000"/>
              <a:lumOff val="80000"/>
            </a:schemeClr>
          </a:solidFill>
        </p:spPr>
        <p:txBody>
          <a:bodyPr/>
          <a:lstStyle>
            <a:lvl1pPr marL="0" marR="0" indent="0" algn="l" defTabSz="685800" rtl="0" eaLnBrk="1" fontAlgn="auto" latinLnBrk="0" hangingPunct="1">
              <a:lnSpc>
                <a:spcPct val="100000"/>
              </a:lnSpc>
              <a:spcBef>
                <a:spcPts val="300"/>
              </a:spcBef>
              <a:spcAft>
                <a:spcPts val="0"/>
              </a:spcAft>
              <a:buClrTx/>
              <a:buSzTx/>
              <a:buFont typeface="Arial" panose="020B0604020202020204" pitchFamily="34" charset="0"/>
              <a:buNone/>
              <a:tabLst/>
              <a:defRPr sz="2000">
                <a:latin typeface="Calibri" panose="020F0502020204030204" pitchFamily="34" charset="0"/>
                <a:ea typeface="+mn-ea"/>
                <a:cs typeface="Calibri" panose="020F0502020204030204" pitchFamily="34" charset="0"/>
              </a:defRPr>
            </a:lvl1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en-US" altLang="ja-JP" dirty="0"/>
              <a:t>Text 20pt</a:t>
            </a:r>
            <a:endParaRPr kumimoji="1" lang="ja-JP" altLang="en-US" dirty="0"/>
          </a:p>
        </p:txBody>
      </p:sp>
    </p:spTree>
    <p:extLst>
      <p:ext uri="{BB962C8B-B14F-4D97-AF65-F5344CB8AC3E}">
        <p14:creationId xmlns:p14="http://schemas.microsoft.com/office/powerpoint/2010/main" val="45125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6564" y="2790304"/>
            <a:ext cx="5032248" cy="944880"/>
          </a:xfrm>
          <a:prstGeom prst="rect">
            <a:avLst/>
          </a:prstGeom>
        </p:spPr>
      </p:pic>
    </p:spTree>
    <p:extLst>
      <p:ext uri="{BB962C8B-B14F-4D97-AF65-F5344CB8AC3E}">
        <p14:creationId xmlns:p14="http://schemas.microsoft.com/office/powerpoint/2010/main" val="19848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aglin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163" y="3202823"/>
            <a:ext cx="5940000" cy="357104"/>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1514" y="5852493"/>
            <a:ext cx="1229979" cy="736739"/>
          </a:xfrm>
          <a:prstGeom prst="rect">
            <a:avLst/>
          </a:prstGeom>
        </p:spPr>
      </p:pic>
    </p:spTree>
    <p:extLst>
      <p:ext uri="{BB962C8B-B14F-4D97-AF65-F5344CB8AC3E}">
        <p14:creationId xmlns:p14="http://schemas.microsoft.com/office/powerpoint/2010/main" val="337693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1_Multi">
    <p:spTree>
      <p:nvGrpSpPr>
        <p:cNvPr id="1" name=""/>
        <p:cNvGrpSpPr/>
        <p:nvPr/>
      </p:nvGrpSpPr>
      <p:grpSpPr>
        <a:xfrm>
          <a:off x="0" y="0"/>
          <a:ext cx="0" cy="0"/>
          <a:chOff x="0" y="0"/>
          <a:chExt cx="0" cy="0"/>
        </a:xfrm>
      </p:grpSpPr>
      <p:sp>
        <p:nvSpPr>
          <p:cNvPr id="21" name="テキスト プレースホルダー 5"/>
          <p:cNvSpPr>
            <a:spLocks noGrp="1"/>
          </p:cNvSpPr>
          <p:nvPr>
            <p:ph type="body" sz="quarter" idx="10" hasCustomPrompt="1"/>
          </p:nvPr>
        </p:nvSpPr>
        <p:spPr>
          <a:xfrm>
            <a:off x="305878" y="5291918"/>
            <a:ext cx="2586024" cy="351288"/>
          </a:xfrm>
          <a:prstGeom prst="rect">
            <a:avLst/>
          </a:prstGeom>
        </p:spPr>
        <p:txBody>
          <a:bodyPr anchor="ctr"/>
          <a:lstStyle>
            <a:lvl1pPr marL="0" indent="0">
              <a:lnSpc>
                <a:spcPct val="100000"/>
              </a:lnSpc>
              <a:spcBef>
                <a:spcPts val="0"/>
              </a:spcBef>
              <a:buNone/>
              <a:defRPr sz="1400">
                <a:latin typeface="+mj-lt"/>
                <a:ea typeface="+mn-ea"/>
                <a:cs typeface="メイリオ" pitchFamily="50" charset="-128"/>
              </a:defRPr>
            </a:lvl1pPr>
          </a:lstStyle>
          <a:p>
            <a:pPr lvl="0"/>
            <a:r>
              <a:rPr kumimoji="1" lang="en-US" altLang="ja-JP" dirty="0"/>
              <a:t>2020.7.1</a:t>
            </a:r>
            <a:endParaRPr kumimoji="1" lang="ja-JP" altLang="en-US" dirty="0"/>
          </a:p>
        </p:txBody>
      </p:sp>
      <p:sp>
        <p:nvSpPr>
          <p:cNvPr id="22" name="テキスト ボックス 21"/>
          <p:cNvSpPr txBox="1"/>
          <p:nvPr userDrawn="1"/>
        </p:nvSpPr>
        <p:spPr>
          <a:xfrm>
            <a:off x="299998" y="5645588"/>
            <a:ext cx="6904871" cy="569387"/>
          </a:xfrm>
          <a:prstGeom prst="rect">
            <a:avLst/>
          </a:prstGeom>
          <a:noFill/>
        </p:spPr>
        <p:txBody>
          <a:bodyPr wrap="square" rtlCol="0" anchor="b">
            <a:spAutoFit/>
          </a:bodyPr>
          <a:lstStyle/>
          <a:p>
            <a:pPr>
              <a:spcBef>
                <a:spcPts val="0"/>
              </a:spcBef>
              <a:spcAft>
                <a:spcPts val="600"/>
              </a:spcAft>
            </a:pPr>
            <a:r>
              <a:rPr kumimoji="1" lang="en-US" altLang="ja-JP" sz="1300" b="0" kern="1200" dirty="0">
                <a:solidFill>
                  <a:schemeClr val="tx1"/>
                </a:solidFill>
                <a:latin typeface="+mn-lt"/>
                <a:ea typeface="+mn-ea"/>
                <a:cs typeface="メイリオ" pitchFamily="50" charset="-128"/>
              </a:rPr>
              <a:t>Mitsubishi Heavy Industries, Ltd.</a:t>
            </a:r>
          </a:p>
          <a:p>
            <a:pPr>
              <a:spcBef>
                <a:spcPts val="0"/>
              </a:spcBef>
              <a:spcAft>
                <a:spcPts val="600"/>
              </a:spcAft>
            </a:pPr>
            <a:r>
              <a:rPr kumimoji="1" lang="en-US" altLang="ja-JP" sz="1300" b="0" dirty="0">
                <a:solidFill>
                  <a:schemeClr val="tx1"/>
                </a:solidFill>
                <a:latin typeface="+mj-lt"/>
                <a:ea typeface="+mn-ea"/>
                <a:cs typeface="メイリオ" pitchFamily="50" charset="-128"/>
              </a:rPr>
              <a:t>Mitsubishi Heavy Industries </a:t>
            </a:r>
            <a:r>
              <a:rPr kumimoji="1" lang="ja-JP" altLang="en-US" sz="1300" b="0" kern="1200" dirty="0">
                <a:solidFill>
                  <a:schemeClr val="tx1"/>
                </a:solidFill>
                <a:latin typeface="+mn-lt"/>
                <a:ea typeface="+mn-ea"/>
                <a:cs typeface="メイリオ" pitchFamily="50" charset="-128"/>
              </a:rPr>
              <a:t>□□□□ </a:t>
            </a:r>
            <a:r>
              <a:rPr kumimoji="1" lang="en-US" altLang="ja-JP" sz="1300" b="0" dirty="0">
                <a:solidFill>
                  <a:schemeClr val="tx1"/>
                </a:solidFill>
                <a:latin typeface="+mj-lt"/>
                <a:ea typeface="+mn-ea"/>
                <a:cs typeface="メイリオ" pitchFamily="50" charset="-128"/>
              </a:rPr>
              <a:t>Co., Ltd.</a:t>
            </a:r>
          </a:p>
        </p:txBody>
      </p:sp>
      <p:sp>
        <p:nvSpPr>
          <p:cNvPr id="12" name="タイトル 2"/>
          <p:cNvSpPr>
            <a:spLocks noGrp="1"/>
          </p:cNvSpPr>
          <p:nvPr>
            <p:ph type="title" hasCustomPrompt="1"/>
          </p:nvPr>
        </p:nvSpPr>
        <p:spPr>
          <a:xfrm>
            <a:off x="305877" y="2699386"/>
            <a:ext cx="9296822" cy="585575"/>
          </a:xfrm>
          <a:prstGeom prst="rect">
            <a:avLst/>
          </a:prstGeom>
        </p:spPr>
        <p:txBody>
          <a:bodyPr/>
          <a:lstStyle>
            <a:lvl1pPr>
              <a:lnSpc>
                <a:spcPct val="100000"/>
              </a:lnSpc>
              <a:spcBef>
                <a:spcPts val="0"/>
              </a:spcBef>
              <a:defRPr sz="3400" b="1" baseline="0">
                <a:solidFill>
                  <a:schemeClr val="tx1"/>
                </a:solidFill>
                <a:latin typeface="+mj-lt"/>
                <a:ea typeface="+mj-ea"/>
                <a:cs typeface="メイリオ" pitchFamily="50" charset="-128"/>
              </a:defRPr>
            </a:lvl1pPr>
          </a:lstStyle>
          <a:p>
            <a:r>
              <a:rPr kumimoji="1" lang="en-US" altLang="ja-JP" dirty="0"/>
              <a:t>Cover Title 34pt</a:t>
            </a:r>
            <a:endParaRPr kumimoji="1" lang="ja-JP" altLang="en-US" dirty="0"/>
          </a:p>
        </p:txBody>
      </p:sp>
      <p:sp>
        <p:nvSpPr>
          <p:cNvPr id="13" name="テキスト プレースホルダー 21">
            <a:extLst>
              <a:ext uri="{FF2B5EF4-FFF2-40B4-BE49-F238E27FC236}">
                <a16:creationId xmlns:a16="http://schemas.microsoft.com/office/drawing/2014/main" id="{A1B3CB4D-6995-4FBD-99A9-97EF83630755}"/>
              </a:ext>
            </a:extLst>
          </p:cNvPr>
          <p:cNvSpPr>
            <a:spLocks noGrp="1"/>
          </p:cNvSpPr>
          <p:nvPr>
            <p:ph type="body" sz="quarter" idx="14" hasCustomPrompt="1"/>
          </p:nvPr>
        </p:nvSpPr>
        <p:spPr>
          <a:xfrm>
            <a:off x="305877" y="3361113"/>
            <a:ext cx="9296822" cy="1676400"/>
          </a:xfrm>
          <a:prstGeom prst="rect">
            <a:avLst/>
          </a:prstGeom>
        </p:spPr>
        <p:txBody>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2000" baseline="0">
                <a:solidFill>
                  <a:schemeClr val="tx1"/>
                </a:solidFill>
                <a:latin typeface="+mj-lt"/>
                <a:ea typeface="+mn-ea"/>
                <a:cs typeface="メイリオ" pitchFamily="50" charset="-128"/>
              </a:defRPr>
            </a:lvl1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dirty="0"/>
              <a:t>&lt;For multiple companies&gt;</a:t>
            </a:r>
            <a:r>
              <a:rPr kumimoji="1" lang="ja-JP" altLang="en-US" dirty="0"/>
              <a:t> </a:t>
            </a:r>
            <a:r>
              <a:rPr kumimoji="1" lang="en-US" altLang="ja-JP" dirty="0"/>
              <a:t>Subtitle 20pt</a:t>
            </a:r>
            <a:endParaRPr kumimoji="1" lang="ja-JP" altLang="en-US" dirty="0"/>
          </a:p>
        </p:txBody>
      </p:sp>
      <p:pic>
        <p:nvPicPr>
          <p:cNvPr id="14" name="Picture 2" descr="C:\Users\S04\Desktop\180613_PPTヘッダ帯_header のコピー.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807" y="202145"/>
            <a:ext cx="9472612" cy="944562"/>
          </a:xfrm>
          <a:prstGeom prst="rect">
            <a:avLst/>
          </a:prstGeom>
          <a:noFill/>
          <a:extLst>
            <a:ext uri="{909E8E84-426E-40DD-AFC4-6F175D3DCCD1}">
              <a14:hiddenFill xmlns:a14="http://schemas.microsoft.com/office/drawing/2010/main">
                <a:solidFill>
                  <a:srgbClr val="FFFFFF"/>
                </a:solidFill>
              </a14:hiddenFill>
            </a:ext>
          </a:extLst>
        </p:spPr>
      </p:pic>
      <p:sp>
        <p:nvSpPr>
          <p:cNvPr id="10" name="日付プレースホルダー 32"/>
          <p:cNvSpPr txBox="1">
            <a:spLocks/>
          </p:cNvSpPr>
          <p:nvPr userDrawn="1"/>
        </p:nvSpPr>
        <p:spPr>
          <a:xfrm>
            <a:off x="212808" y="6285248"/>
            <a:ext cx="4408897" cy="365125"/>
          </a:xfrm>
          <a:prstGeom prst="rect">
            <a:avLst/>
          </a:prstGeom>
          <a:ln>
            <a:noFill/>
          </a:ln>
        </p:spPr>
        <p:txBody>
          <a:bodyPr vert="horz" wrap="square" lIns="0" tIns="45720" rIns="91440" bIns="45720" numCol="1" anchor="b" anchorCtr="0" compatLnSpc="1">
            <a:prstTxWarp prst="textNoShape">
              <a:avLst/>
            </a:prstTxWarp>
          </a:bodyPr>
          <a:lstStyle>
            <a:defPPr>
              <a:defRPr lang="ja-JP"/>
            </a:defPPr>
            <a:lvl1pPr algn="l" defTabSz="457200" rtl="0" fontAlgn="base">
              <a:lnSpc>
                <a:spcPct val="100000"/>
              </a:lnSpc>
              <a:spcBef>
                <a:spcPct val="0"/>
              </a:spcBef>
              <a:spcAft>
                <a:spcPct val="0"/>
              </a:spcAft>
              <a:buFontTx/>
              <a:buNone/>
              <a:defRPr kumimoji="1" sz="1000" kern="1200" smtClean="0">
                <a:solidFill>
                  <a:schemeClr val="tx1"/>
                </a:solidFill>
                <a:latin typeface="Arial" pitchFamily="34" charset="0"/>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marL="0" marR="0" indent="0" algn="l" defTabSz="457200" rtl="0" eaLnBrk="1" fontAlgn="base" latinLnBrk="0" hangingPunct="1">
              <a:lnSpc>
                <a:spcPct val="100000"/>
              </a:lnSpc>
              <a:spcBef>
                <a:spcPct val="0"/>
              </a:spcBef>
              <a:spcAft>
                <a:spcPts val="200"/>
              </a:spcAft>
              <a:buClrTx/>
              <a:buSzTx/>
              <a:buFontTx/>
              <a:buNone/>
              <a:tabLst/>
              <a:defRPr/>
            </a:pPr>
            <a:r>
              <a:rPr kumimoji="1" lang="en-US" altLang="ja-JP" sz="700" kern="1200" dirty="0">
                <a:solidFill>
                  <a:schemeClr val="tx1"/>
                </a:solidFill>
                <a:latin typeface="Arial" pitchFamily="34" charset="0"/>
                <a:ea typeface="ＭＳ Ｐゴシック" pitchFamily="50" charset="-128"/>
                <a:cs typeface="+mn-cs"/>
              </a:rPr>
              <a:t>© MITSUBISHI HEAVY INDUSTRIES, LTD.  All Rights Reserved.</a:t>
            </a:r>
            <a:r>
              <a:rPr kumimoji="1" lang="ja-JP" altLang="en-US" sz="700" kern="1200" dirty="0">
                <a:solidFill>
                  <a:schemeClr val="tx1"/>
                </a:solidFill>
                <a:latin typeface="Arial" pitchFamily="34" charset="0"/>
                <a:ea typeface="ＭＳ Ｐゴシック" pitchFamily="50" charset="-128"/>
                <a:cs typeface="+mn-cs"/>
              </a:rPr>
              <a:t>　</a:t>
            </a:r>
          </a:p>
          <a:p>
            <a:pPr marL="0" marR="0" indent="0" algn="l" defTabSz="457200" rtl="0" eaLnBrk="1" fontAlgn="base" latinLnBrk="0" hangingPunct="1">
              <a:lnSpc>
                <a:spcPct val="100000"/>
              </a:lnSpc>
              <a:spcBef>
                <a:spcPct val="0"/>
              </a:spcBef>
              <a:spcAft>
                <a:spcPts val="200"/>
              </a:spcAft>
              <a:buClrTx/>
              <a:buSzTx/>
              <a:buFontTx/>
              <a:buNone/>
              <a:tabLst/>
              <a:defRPr/>
            </a:pPr>
            <a:r>
              <a:rPr kumimoji="1" lang="en-US" altLang="ja-JP" sz="700" kern="1200" dirty="0">
                <a:solidFill>
                  <a:schemeClr val="tx1"/>
                </a:solidFill>
                <a:latin typeface="Arial" pitchFamily="34" charset="0"/>
                <a:ea typeface="ＭＳ Ｐゴシック" pitchFamily="50" charset="-128"/>
                <a:cs typeface="+mn-cs"/>
              </a:rPr>
              <a:t>© MITSUBISHI HEAVY INDUSTRIES □□□□ CO.,LTD. All Rights Reserved.</a:t>
            </a:r>
          </a:p>
        </p:txBody>
      </p:sp>
      <p:grpSp>
        <p:nvGrpSpPr>
          <p:cNvPr id="11" name="グループ化 10">
            <a:extLst>
              <a:ext uri="{FF2B5EF4-FFF2-40B4-BE49-F238E27FC236}">
                <a16:creationId xmlns:a16="http://schemas.microsoft.com/office/drawing/2014/main" id="{5A82BF04-AD25-4D6A-8EFF-277159C27566}"/>
              </a:ext>
            </a:extLst>
          </p:cNvPr>
          <p:cNvGrpSpPr/>
          <p:nvPr userDrawn="1"/>
        </p:nvGrpSpPr>
        <p:grpSpPr>
          <a:xfrm>
            <a:off x="6395233" y="6352456"/>
            <a:ext cx="3359669" cy="297917"/>
            <a:chOff x="5108056" y="6352456"/>
            <a:chExt cx="3359669" cy="297917"/>
          </a:xfrm>
        </p:grpSpPr>
        <p:pic>
          <p:nvPicPr>
            <p:cNvPr id="15" name="Picture 2" descr="\\S-server2-pc\l\1805_MHI_PPTテンプレート修正\FromDOS\180514\MHI_PPTテンプレート_0514\PPT用ロゴデータ_0514\三菱重工（念のため）\EN00\Fullcolor\Positive\MHI_EN00_FC_POS_RGB.jpg">
              <a:extLst>
                <a:ext uri="{FF2B5EF4-FFF2-40B4-BE49-F238E27FC236}">
                  <a16:creationId xmlns:a16="http://schemas.microsoft.com/office/drawing/2014/main" id="{BAAAFE5D-8139-476D-B51A-697FFD332F2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08056" y="6354488"/>
              <a:ext cx="1087957" cy="295885"/>
            </a:xfrm>
            <a:prstGeom prst="rect">
              <a:avLst/>
            </a:prstGeom>
            <a:noFill/>
            <a:extLst>
              <a:ext uri="{909E8E84-426E-40DD-AFC4-6F175D3DCCD1}">
                <a14:hiddenFill xmlns:a14="http://schemas.microsoft.com/office/drawing/2010/main">
                  <a:solidFill>
                    <a:srgbClr val="FFFFFF"/>
                  </a:solidFill>
                </a14:hiddenFill>
              </a:ext>
            </a:extLst>
          </p:spPr>
        </p:pic>
        <p:pic>
          <p:nvPicPr>
            <p:cNvPr id="18" name="グラフィックス 17">
              <a:extLst>
                <a:ext uri="{FF2B5EF4-FFF2-40B4-BE49-F238E27FC236}">
                  <a16:creationId xmlns:a16="http://schemas.microsoft.com/office/drawing/2014/main" id="{2720D38C-CD69-4774-AFFB-67E27C2D07E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508694" y="6352456"/>
              <a:ext cx="1959031" cy="297917"/>
            </a:xfrm>
            <a:prstGeom prst="rect">
              <a:avLst/>
            </a:prstGeom>
          </p:spPr>
        </p:pic>
      </p:grpSp>
    </p:spTree>
    <p:extLst>
      <p:ext uri="{BB962C8B-B14F-4D97-AF65-F5344CB8AC3E}">
        <p14:creationId xmlns:p14="http://schemas.microsoft.com/office/powerpoint/2010/main" val="410375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_Multi ">
    <p:spTree>
      <p:nvGrpSpPr>
        <p:cNvPr id="1" name=""/>
        <p:cNvGrpSpPr/>
        <p:nvPr/>
      </p:nvGrpSpPr>
      <p:grpSpPr>
        <a:xfrm>
          <a:off x="0" y="0"/>
          <a:ext cx="0" cy="0"/>
          <a:chOff x="0" y="0"/>
          <a:chExt cx="0" cy="0"/>
        </a:xfrm>
      </p:grpSpPr>
      <p:sp>
        <p:nvSpPr>
          <p:cNvPr id="7" name="タイトル 2"/>
          <p:cNvSpPr>
            <a:spLocks noGrp="1"/>
          </p:cNvSpPr>
          <p:nvPr>
            <p:ph type="title" hasCustomPrompt="1"/>
          </p:nvPr>
        </p:nvSpPr>
        <p:spPr>
          <a:xfrm>
            <a:off x="305877" y="2699386"/>
            <a:ext cx="9296822" cy="585575"/>
          </a:xfrm>
          <a:prstGeom prst="rect">
            <a:avLst/>
          </a:prstGeom>
        </p:spPr>
        <p:txBody>
          <a:bodyPr/>
          <a:lstStyle>
            <a:lvl1pPr>
              <a:lnSpc>
                <a:spcPct val="100000"/>
              </a:lnSpc>
              <a:spcBef>
                <a:spcPts val="0"/>
              </a:spcBef>
              <a:defRPr sz="3400" b="1" baseline="0">
                <a:solidFill>
                  <a:schemeClr val="tx1"/>
                </a:solidFill>
                <a:latin typeface="+mj-lt"/>
                <a:ea typeface="+mj-ea"/>
                <a:cs typeface="メイリオ" pitchFamily="50" charset="-128"/>
              </a:defRPr>
            </a:lvl1pPr>
          </a:lstStyle>
          <a:p>
            <a:r>
              <a:rPr kumimoji="1" lang="en-US" altLang="ja-JP" dirty="0"/>
              <a:t>Section Title 34pt</a:t>
            </a:r>
            <a:endParaRPr kumimoji="1" lang="ja-JP" altLang="en-US" dirty="0"/>
          </a:p>
        </p:txBody>
      </p:sp>
      <p:sp>
        <p:nvSpPr>
          <p:cNvPr id="9" name="テキスト プレースホルダー 21">
            <a:extLst>
              <a:ext uri="{FF2B5EF4-FFF2-40B4-BE49-F238E27FC236}">
                <a16:creationId xmlns:a16="http://schemas.microsoft.com/office/drawing/2014/main" id="{A1B3CB4D-6995-4FBD-99A9-97EF83630755}"/>
              </a:ext>
            </a:extLst>
          </p:cNvPr>
          <p:cNvSpPr>
            <a:spLocks noGrp="1"/>
          </p:cNvSpPr>
          <p:nvPr>
            <p:ph type="body" sz="quarter" idx="14" hasCustomPrompt="1"/>
          </p:nvPr>
        </p:nvSpPr>
        <p:spPr>
          <a:xfrm>
            <a:off x="305877" y="3361113"/>
            <a:ext cx="9296822" cy="1676400"/>
          </a:xfrm>
          <a:prstGeom prst="rect">
            <a:avLst/>
          </a:prstGeom>
        </p:spPr>
        <p:txBody>
          <a:bodyPr/>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2000" baseline="0">
                <a:solidFill>
                  <a:schemeClr val="tx1"/>
                </a:solidFill>
                <a:latin typeface="+mj-lt"/>
                <a:ea typeface="+mn-ea"/>
                <a:cs typeface="メイリオ" pitchFamily="50" charset="-128"/>
              </a:defRPr>
            </a:lvl1pPr>
          </a:lstStyle>
          <a:p>
            <a:pPr marL="0" marR="0" lvl="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dirty="0"/>
              <a:t>Subtitle 20pt</a:t>
            </a:r>
          </a:p>
        </p:txBody>
      </p:sp>
      <p:pic>
        <p:nvPicPr>
          <p:cNvPr id="11" name="Picture 2" descr="C:\Users\S04\Desktop\180613_PPTヘッダ帯_header のコピー.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807" y="202145"/>
            <a:ext cx="9472612" cy="944562"/>
          </a:xfrm>
          <a:prstGeom prst="rect">
            <a:avLst/>
          </a:prstGeom>
          <a:noFill/>
          <a:extLst>
            <a:ext uri="{909E8E84-426E-40DD-AFC4-6F175D3DCCD1}">
              <a14:hiddenFill xmlns:a14="http://schemas.microsoft.com/office/drawing/2010/main">
                <a:solidFill>
                  <a:srgbClr val="FFFFFF"/>
                </a:solidFill>
              </a14:hiddenFill>
            </a:ext>
          </a:extLst>
        </p:spPr>
      </p:pic>
      <p:sp>
        <p:nvSpPr>
          <p:cNvPr id="6" name="日付プレースホルダー 32"/>
          <p:cNvSpPr txBox="1">
            <a:spLocks/>
          </p:cNvSpPr>
          <p:nvPr userDrawn="1"/>
        </p:nvSpPr>
        <p:spPr>
          <a:xfrm>
            <a:off x="212808" y="6285248"/>
            <a:ext cx="4408897" cy="365125"/>
          </a:xfrm>
          <a:prstGeom prst="rect">
            <a:avLst/>
          </a:prstGeom>
          <a:ln>
            <a:noFill/>
          </a:ln>
        </p:spPr>
        <p:txBody>
          <a:bodyPr vert="horz" wrap="square" lIns="0" tIns="45720" rIns="91440" bIns="45720" numCol="1" anchor="b" anchorCtr="0" compatLnSpc="1">
            <a:prstTxWarp prst="textNoShape">
              <a:avLst/>
            </a:prstTxWarp>
          </a:bodyPr>
          <a:lstStyle>
            <a:defPPr>
              <a:defRPr lang="ja-JP"/>
            </a:defPPr>
            <a:lvl1pPr algn="l" defTabSz="457200" rtl="0" fontAlgn="base">
              <a:lnSpc>
                <a:spcPct val="100000"/>
              </a:lnSpc>
              <a:spcBef>
                <a:spcPct val="0"/>
              </a:spcBef>
              <a:spcAft>
                <a:spcPct val="0"/>
              </a:spcAft>
              <a:buFontTx/>
              <a:buNone/>
              <a:defRPr kumimoji="1" sz="1000" kern="1200" smtClean="0">
                <a:solidFill>
                  <a:schemeClr val="tx1"/>
                </a:solidFill>
                <a:latin typeface="Arial" pitchFamily="34" charset="0"/>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marL="0" marR="0" indent="0" algn="l" defTabSz="457200" rtl="0" eaLnBrk="1" fontAlgn="base" latinLnBrk="0" hangingPunct="1">
              <a:lnSpc>
                <a:spcPct val="100000"/>
              </a:lnSpc>
              <a:spcBef>
                <a:spcPct val="0"/>
              </a:spcBef>
              <a:spcAft>
                <a:spcPts val="200"/>
              </a:spcAft>
              <a:buClrTx/>
              <a:buSzTx/>
              <a:buFontTx/>
              <a:buNone/>
              <a:tabLst/>
              <a:defRPr/>
            </a:pPr>
            <a:r>
              <a:rPr kumimoji="1" lang="en-US" altLang="ja-JP" sz="700" kern="1200" dirty="0">
                <a:solidFill>
                  <a:schemeClr val="tx1"/>
                </a:solidFill>
                <a:latin typeface="Arial" pitchFamily="34" charset="0"/>
                <a:ea typeface="ＭＳ Ｐゴシック" pitchFamily="50" charset="-128"/>
                <a:cs typeface="+mn-cs"/>
              </a:rPr>
              <a:t>© MITSUBISHI HEAVY INDUSTRIES, LTD.  All Rights Reserved.</a:t>
            </a:r>
            <a:r>
              <a:rPr kumimoji="1" lang="ja-JP" altLang="en-US" sz="700" kern="1200" dirty="0">
                <a:solidFill>
                  <a:schemeClr val="tx1"/>
                </a:solidFill>
                <a:latin typeface="Arial" pitchFamily="34" charset="0"/>
                <a:ea typeface="ＭＳ Ｐゴシック" pitchFamily="50" charset="-128"/>
                <a:cs typeface="+mn-cs"/>
              </a:rPr>
              <a:t>　</a:t>
            </a:r>
            <a:endParaRPr kumimoji="1" lang="en-US" altLang="ja-JP" sz="700" kern="1200" dirty="0">
              <a:solidFill>
                <a:schemeClr val="tx1"/>
              </a:solidFill>
              <a:latin typeface="Arial" pitchFamily="34" charset="0"/>
              <a:ea typeface="ＭＳ Ｐゴシック" pitchFamily="50" charset="-128"/>
              <a:cs typeface="+mn-cs"/>
            </a:endParaRPr>
          </a:p>
          <a:p>
            <a:pPr marL="0" marR="0" indent="0" algn="l" defTabSz="457200" rtl="0" eaLnBrk="1" fontAlgn="base" latinLnBrk="0" hangingPunct="1">
              <a:lnSpc>
                <a:spcPct val="100000"/>
              </a:lnSpc>
              <a:spcBef>
                <a:spcPct val="0"/>
              </a:spcBef>
              <a:spcAft>
                <a:spcPts val="200"/>
              </a:spcAft>
              <a:buClrTx/>
              <a:buSzTx/>
              <a:buFontTx/>
              <a:buNone/>
              <a:tabLst/>
              <a:defRPr/>
            </a:pPr>
            <a:r>
              <a:rPr kumimoji="1" lang="en-US" altLang="ja-JP" sz="700" kern="1200" dirty="0">
                <a:solidFill>
                  <a:schemeClr val="tx1"/>
                </a:solidFill>
                <a:latin typeface="Arial" pitchFamily="34" charset="0"/>
                <a:ea typeface="ＭＳ Ｐゴシック" pitchFamily="50" charset="-128"/>
                <a:cs typeface="+mn-cs"/>
              </a:rPr>
              <a:t>© MITSUBISHI HEAVY INDUSTRIES □□□□ CO.,LTD. All Rights Reserved.</a:t>
            </a:r>
          </a:p>
        </p:txBody>
      </p:sp>
    </p:spTree>
    <p:extLst>
      <p:ext uri="{BB962C8B-B14F-4D97-AF65-F5344CB8AC3E}">
        <p14:creationId xmlns:p14="http://schemas.microsoft.com/office/powerpoint/2010/main" val="103765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_Multi">
    <p:spTree>
      <p:nvGrpSpPr>
        <p:cNvPr id="1" name=""/>
        <p:cNvGrpSpPr/>
        <p:nvPr/>
      </p:nvGrpSpPr>
      <p:grpSpPr>
        <a:xfrm>
          <a:off x="0" y="0"/>
          <a:ext cx="0" cy="0"/>
          <a:chOff x="0" y="0"/>
          <a:chExt cx="0" cy="0"/>
        </a:xfrm>
      </p:grpSpPr>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6407161"/>
            <a:ext cx="9473184" cy="262128"/>
          </a:xfrm>
          <a:prstGeom prst="rect">
            <a:avLst/>
          </a:prstGeom>
        </p:spPr>
      </p:pic>
      <p:sp>
        <p:nvSpPr>
          <p:cNvPr id="7" name="スライド番号プレースホルダー 5"/>
          <p:cNvSpPr txBox="1">
            <a:spLocks/>
          </p:cNvSpPr>
          <p:nvPr userDrawn="1"/>
        </p:nvSpPr>
        <p:spPr>
          <a:xfrm>
            <a:off x="9071901" y="6356606"/>
            <a:ext cx="564092" cy="365125"/>
          </a:xfrm>
          <a:prstGeom prst="rect">
            <a:avLst/>
          </a:prstGeom>
          <a:ln>
            <a:noFill/>
          </a:ln>
        </p:spPr>
        <p:txBody>
          <a:bodyPr vert="horz" wrap="square" lIns="91440" tIns="45720" rIns="91440" bIns="45720" numCol="1" anchor="ctr" anchorCtr="0" compatLnSpc="1">
            <a:prstTxWarp prst="textNoShape">
              <a:avLst/>
            </a:prstTxWarp>
          </a:bodyPr>
          <a:lstStyle>
            <a:defPPr>
              <a:defRPr lang="ja-JP"/>
            </a:defPPr>
            <a:lvl1pPr algn="r" defTabSz="457200" rtl="0" fontAlgn="base">
              <a:lnSpc>
                <a:spcPct val="100000"/>
              </a:lnSpc>
              <a:spcBef>
                <a:spcPct val="0"/>
              </a:spcBef>
              <a:spcAft>
                <a:spcPct val="0"/>
              </a:spcAft>
              <a:buFontTx/>
              <a:buNone/>
              <a:defRPr kumimoji="1" sz="1000" b="0" kern="1200">
                <a:solidFill>
                  <a:srgbClr val="FFFFFF"/>
                </a:solidFill>
                <a:latin typeface="+mn-lt"/>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a:defRPr/>
            </a:pPr>
            <a:fld id="{2336B973-55D6-4CA0-852C-851A571EFE2A}" type="slidenum">
              <a:rPr lang="ja-JP" altLang="en-US" smtClean="0">
                <a:latin typeface="Arial"/>
              </a:rPr>
              <a:pPr>
                <a:defRPr/>
              </a:pPr>
              <a:t>‹#›</a:t>
            </a:fld>
            <a:endParaRPr lang="en-US" altLang="ja-JP" dirty="0">
              <a:latin typeface="Arial"/>
            </a:endParaRPr>
          </a:p>
        </p:txBody>
      </p:sp>
      <p:sp>
        <p:nvSpPr>
          <p:cNvPr id="16" name="テキスト プレースホルダー 9"/>
          <p:cNvSpPr>
            <a:spLocks noGrp="1"/>
          </p:cNvSpPr>
          <p:nvPr>
            <p:ph type="body" sz="quarter" idx="10" hasCustomPrompt="1"/>
          </p:nvPr>
        </p:nvSpPr>
        <p:spPr>
          <a:xfrm>
            <a:off x="552450" y="797131"/>
            <a:ext cx="6971639" cy="652463"/>
          </a:xfrm>
          <a:prstGeom prst="rect">
            <a:avLst/>
          </a:prstGeom>
        </p:spPr>
        <p:txBody>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2000">
                <a:latin typeface="+mj-lt"/>
                <a:ea typeface="+mn-ea"/>
                <a:cs typeface="メイリオ" pitchFamily="50" charset="-128"/>
              </a:defRPr>
            </a:lvl1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en-US" altLang="ja-JP" dirty="0"/>
              <a:t>Text 20pt</a:t>
            </a:r>
            <a:endParaRPr kumimoji="1" lang="ja-JP" altLang="en-US" dirty="0"/>
          </a:p>
        </p:txBody>
      </p:sp>
      <p:sp>
        <p:nvSpPr>
          <p:cNvPr id="19" name="テキスト プレースホルダー 18"/>
          <p:cNvSpPr>
            <a:spLocks noGrp="1"/>
          </p:cNvSpPr>
          <p:nvPr>
            <p:ph type="body" sz="quarter" idx="13" hasCustomPrompt="1"/>
          </p:nvPr>
        </p:nvSpPr>
        <p:spPr>
          <a:xfrm>
            <a:off x="552451" y="1525210"/>
            <a:ext cx="8920162" cy="838164"/>
          </a:xfrm>
          <a:prstGeom prst="rect">
            <a:avLst/>
          </a:prstGeom>
        </p:spPr>
        <p:txBody>
          <a:bodyPr numCol="2" spcCol="540000"/>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1400">
                <a:latin typeface="+mj-lt"/>
                <a:ea typeface="+mn-ea"/>
                <a:cs typeface="メイリオ" pitchFamily="50" charset="-128"/>
              </a:defRPr>
            </a:lvl1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en-US" altLang="ja-JP" dirty="0"/>
              <a:t>Text 14pt</a:t>
            </a:r>
          </a:p>
        </p:txBody>
      </p:sp>
      <p:sp>
        <p:nvSpPr>
          <p:cNvPr id="27" name="テキスト プレースホルダー 18"/>
          <p:cNvSpPr>
            <a:spLocks noGrp="1"/>
          </p:cNvSpPr>
          <p:nvPr>
            <p:ph type="body" sz="quarter" idx="14" hasCustomPrompt="1"/>
          </p:nvPr>
        </p:nvSpPr>
        <p:spPr>
          <a:xfrm>
            <a:off x="552451" y="5434207"/>
            <a:ext cx="8920162" cy="838164"/>
          </a:xfrm>
          <a:prstGeom prst="rect">
            <a:avLst/>
          </a:prstGeom>
        </p:spPr>
        <p:txBody>
          <a:bodyPr numCol="2" spcCol="540000"/>
          <a:lstStyle>
            <a:lvl1pPr marL="0" indent="0">
              <a:lnSpc>
                <a:spcPct val="100000"/>
              </a:lnSpc>
              <a:spcBef>
                <a:spcPts val="0"/>
              </a:spcBef>
              <a:buNone/>
              <a:defRPr sz="1400">
                <a:latin typeface="+mj-lt"/>
                <a:ea typeface="+mn-ea"/>
                <a:cs typeface="メイリオ" pitchFamily="50" charset="-128"/>
              </a:defRPr>
            </a:lvl1pPr>
          </a:lstStyle>
          <a:p>
            <a:pPr lvl="0"/>
            <a:r>
              <a:rPr kumimoji="1" lang="en-US" altLang="ja-JP" dirty="0"/>
              <a:t>Text 14pt</a:t>
            </a:r>
          </a:p>
        </p:txBody>
      </p:sp>
      <p:sp>
        <p:nvSpPr>
          <p:cNvPr id="28" name="コンテンツ プレースホルダー 8"/>
          <p:cNvSpPr>
            <a:spLocks noGrp="1"/>
          </p:cNvSpPr>
          <p:nvPr>
            <p:ph sz="quarter" idx="15" hasCustomPrompt="1"/>
          </p:nvPr>
        </p:nvSpPr>
        <p:spPr>
          <a:xfrm>
            <a:off x="552451" y="2517779"/>
            <a:ext cx="4400552" cy="2728913"/>
          </a:xfrm>
          <a:prstGeom prst="rect">
            <a:avLst/>
          </a:prstGeom>
        </p:spPr>
        <p:txBody>
          <a:bodyPr/>
          <a:lstStyle>
            <a:lvl1pPr marL="0" indent="0">
              <a:lnSpc>
                <a:spcPct val="100000"/>
              </a:lnSpc>
              <a:spcBef>
                <a:spcPts val="0"/>
              </a:spcBef>
              <a:buNone/>
              <a:defRPr sz="1400">
                <a:latin typeface="+mj-lt"/>
                <a:ea typeface="+mn-ea"/>
                <a:cs typeface="メイリオ" pitchFamily="50" charset="-128"/>
              </a:defRPr>
            </a:lvl1pPr>
          </a:lstStyle>
          <a:p>
            <a:pPr lvl="0"/>
            <a:r>
              <a:rPr kumimoji="1" lang="en-US" altLang="ja-JP" dirty="0"/>
              <a:t>Object</a:t>
            </a:r>
            <a:endParaRPr kumimoji="1" lang="ja-JP" altLang="en-US" dirty="0"/>
          </a:p>
        </p:txBody>
      </p:sp>
      <p:sp>
        <p:nvSpPr>
          <p:cNvPr id="29" name="コンテンツ プレースホルダー 8"/>
          <p:cNvSpPr>
            <a:spLocks noGrp="1"/>
          </p:cNvSpPr>
          <p:nvPr>
            <p:ph sz="quarter" idx="16" hasCustomPrompt="1"/>
          </p:nvPr>
        </p:nvSpPr>
        <p:spPr>
          <a:xfrm>
            <a:off x="5112971" y="2517779"/>
            <a:ext cx="4351073" cy="2728913"/>
          </a:xfrm>
          <a:prstGeom prst="rect">
            <a:avLst/>
          </a:prstGeom>
        </p:spPr>
        <p:txBody>
          <a:bodyPr/>
          <a:lstStyle>
            <a:lvl1pPr marL="0" indent="0">
              <a:lnSpc>
                <a:spcPct val="100000"/>
              </a:lnSpc>
              <a:spcBef>
                <a:spcPts val="0"/>
              </a:spcBef>
              <a:buNone/>
              <a:defRPr sz="1400">
                <a:latin typeface="+mj-lt"/>
                <a:ea typeface="+mn-ea"/>
                <a:cs typeface="メイリオ" pitchFamily="50" charset="-128"/>
              </a:defRPr>
            </a:lvl1pPr>
          </a:lstStyle>
          <a:p>
            <a:pPr lvl="0"/>
            <a:r>
              <a:rPr kumimoji="1" lang="en-US" altLang="ja-JP" dirty="0"/>
              <a:t>Object</a:t>
            </a:r>
            <a:endParaRPr kumimoji="1" lang="ja-JP" altLang="en-US" dirty="0"/>
          </a:p>
        </p:txBody>
      </p:sp>
      <p:cxnSp>
        <p:nvCxnSpPr>
          <p:cNvPr id="30" name="直線コネクタ 29"/>
          <p:cNvCxnSpPr/>
          <p:nvPr userDrawn="1"/>
        </p:nvCxnSpPr>
        <p:spPr>
          <a:xfrm>
            <a:off x="212807" y="564204"/>
            <a:ext cx="9473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日付プレースホルダー 32"/>
          <p:cNvSpPr txBox="1">
            <a:spLocks/>
          </p:cNvSpPr>
          <p:nvPr userDrawn="1"/>
        </p:nvSpPr>
        <p:spPr>
          <a:xfrm>
            <a:off x="335478" y="6357513"/>
            <a:ext cx="8953302" cy="365125"/>
          </a:xfrm>
          <a:prstGeom prst="rect">
            <a:avLst/>
          </a:prstGeom>
          <a:ln>
            <a:noFill/>
          </a:ln>
        </p:spPr>
        <p:txBody>
          <a:bodyPr vert="horz" wrap="square" lIns="0" tIns="45720" rIns="91440" bIns="45720" numCol="1" anchor="ctr" anchorCtr="0" compatLnSpc="1">
            <a:prstTxWarp prst="textNoShape">
              <a:avLst/>
            </a:prstTxWarp>
          </a:bodyPr>
          <a:lstStyle>
            <a:defPPr>
              <a:defRPr lang="ja-JP"/>
            </a:defPPr>
            <a:lvl1pPr algn="l" defTabSz="457200" rtl="0" fontAlgn="base">
              <a:lnSpc>
                <a:spcPct val="100000"/>
              </a:lnSpc>
              <a:spcBef>
                <a:spcPct val="0"/>
              </a:spcBef>
              <a:spcAft>
                <a:spcPct val="0"/>
              </a:spcAft>
              <a:buFontTx/>
              <a:buNone/>
              <a:defRPr kumimoji="1" sz="1000" kern="1200" smtClean="0">
                <a:solidFill>
                  <a:schemeClr val="tx1"/>
                </a:solidFill>
                <a:latin typeface="Arial" pitchFamily="34" charset="0"/>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marL="0" marR="0" lvl="0" indent="0" algn="l" defTabSz="457200" rtl="0" eaLnBrk="1" fontAlgn="base" latinLnBrk="0" hangingPunct="1">
              <a:lnSpc>
                <a:spcPct val="100000"/>
              </a:lnSpc>
              <a:spcBef>
                <a:spcPct val="0"/>
              </a:spcBef>
              <a:spcAft>
                <a:spcPts val="200"/>
              </a:spcAft>
              <a:buClrTx/>
              <a:buSzTx/>
              <a:buFontTx/>
              <a:buNone/>
              <a:tabLst/>
              <a:defRPr/>
            </a:pPr>
            <a:r>
              <a:rPr kumimoji="1" lang="en-US" altLang="ja-JP" sz="700" kern="1200" dirty="0">
                <a:solidFill>
                  <a:schemeClr val="bg1"/>
                </a:solidFill>
                <a:latin typeface="Arial" pitchFamily="34" charset="0"/>
                <a:ea typeface="ＭＳ Ｐゴシック" pitchFamily="50" charset="-128"/>
                <a:cs typeface="+mn-cs"/>
              </a:rPr>
              <a:t>© MITSUBISHI HEAVY INDUSTRIES, LTD.  All Rights Reserved.</a:t>
            </a:r>
            <a:r>
              <a:rPr kumimoji="1" lang="ja-JP" altLang="en-US" sz="700" kern="1200" dirty="0">
                <a:solidFill>
                  <a:schemeClr val="bg1"/>
                </a:solidFill>
                <a:latin typeface="Arial" pitchFamily="34" charset="0"/>
                <a:ea typeface="ＭＳ Ｐゴシック" pitchFamily="50" charset="-128"/>
                <a:cs typeface="+mn-cs"/>
              </a:rPr>
              <a:t>　　　　</a:t>
            </a:r>
            <a:r>
              <a:rPr kumimoji="1" lang="en-US" altLang="ja-JP" sz="700" kern="1200" dirty="0">
                <a:solidFill>
                  <a:schemeClr val="bg1"/>
                </a:solidFill>
                <a:latin typeface="Arial" pitchFamily="34" charset="0"/>
                <a:ea typeface="ＭＳ Ｐゴシック" pitchFamily="50" charset="-128"/>
                <a:cs typeface="+mn-cs"/>
              </a:rPr>
              <a:t>© MITSUBISHI HEAVY INDUSTRIES □□□□ CO.,LTD. All Rights Reserved.</a:t>
            </a:r>
          </a:p>
        </p:txBody>
      </p:sp>
      <p:sp>
        <p:nvSpPr>
          <p:cNvPr id="24" name="タイトル 1"/>
          <p:cNvSpPr>
            <a:spLocks noGrp="1"/>
          </p:cNvSpPr>
          <p:nvPr>
            <p:ph type="title" hasCustomPrompt="1"/>
          </p:nvPr>
        </p:nvSpPr>
        <p:spPr>
          <a:xfrm>
            <a:off x="552451" y="136960"/>
            <a:ext cx="5467350" cy="349961"/>
          </a:xfrm>
          <a:prstGeom prst="rect">
            <a:avLst/>
          </a:prstGeom>
        </p:spPr>
        <p:txBody>
          <a:bodyPr/>
          <a:lstStyle>
            <a:lvl1pPr>
              <a:defRPr sz="2200" b="1" baseline="0">
                <a:solidFill>
                  <a:schemeClr val="tx1"/>
                </a:solidFill>
                <a:latin typeface="+mj-lt"/>
                <a:cs typeface="Arial" panose="020B0604020202020204" pitchFamily="34" charset="0"/>
              </a:defRPr>
            </a:lvl1pPr>
          </a:lstStyle>
          <a:p>
            <a:r>
              <a:rPr kumimoji="1" lang="en-US" altLang="ja-JP" dirty="0"/>
              <a:t>Page Title 22pt</a:t>
            </a:r>
            <a:endParaRPr kumimoji="1" lang="ja-JP" altLang="en-US" dirty="0"/>
          </a:p>
        </p:txBody>
      </p:sp>
      <p:grpSp>
        <p:nvGrpSpPr>
          <p:cNvPr id="22" name="グループ化 21">
            <a:extLst>
              <a:ext uri="{FF2B5EF4-FFF2-40B4-BE49-F238E27FC236}">
                <a16:creationId xmlns:a16="http://schemas.microsoft.com/office/drawing/2014/main" id="{ED37B073-7022-4477-BB88-6FA6DA8E7313}"/>
              </a:ext>
            </a:extLst>
          </p:cNvPr>
          <p:cNvGrpSpPr/>
          <p:nvPr userDrawn="1"/>
        </p:nvGrpSpPr>
        <p:grpSpPr>
          <a:xfrm>
            <a:off x="6657432" y="150041"/>
            <a:ext cx="3084110" cy="288562"/>
            <a:chOff x="6657432" y="150041"/>
            <a:chExt cx="3084110" cy="288562"/>
          </a:xfrm>
        </p:grpSpPr>
        <p:pic>
          <p:nvPicPr>
            <p:cNvPr id="23" name="グラフィックス 22">
              <a:extLst>
                <a:ext uri="{FF2B5EF4-FFF2-40B4-BE49-F238E27FC236}">
                  <a16:creationId xmlns:a16="http://schemas.microsoft.com/office/drawing/2014/main" id="{12057CBA-6E59-4102-8501-255D38FCA5E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657432" y="150042"/>
              <a:ext cx="1066801" cy="288561"/>
            </a:xfrm>
            <a:prstGeom prst="rect">
              <a:avLst/>
            </a:prstGeom>
          </p:spPr>
        </p:pic>
        <p:pic>
          <p:nvPicPr>
            <p:cNvPr id="25" name="グラフィックス 24">
              <a:extLst>
                <a:ext uri="{FF2B5EF4-FFF2-40B4-BE49-F238E27FC236}">
                  <a16:creationId xmlns:a16="http://schemas.microsoft.com/office/drawing/2014/main" id="{048A8842-BB28-4BE2-8ECC-2D0CB897ECA4}"/>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844036" y="150041"/>
              <a:ext cx="1897506" cy="288561"/>
            </a:xfrm>
            <a:prstGeom prst="rect">
              <a:avLst/>
            </a:prstGeom>
          </p:spPr>
        </p:pic>
      </p:grpSp>
    </p:spTree>
    <p:extLst>
      <p:ext uri="{BB962C8B-B14F-4D97-AF65-F5344CB8AC3E}">
        <p14:creationId xmlns:p14="http://schemas.microsoft.com/office/powerpoint/2010/main" val="241979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Sample_Multi">
    <p:spTree>
      <p:nvGrpSpPr>
        <p:cNvPr id="1" name=""/>
        <p:cNvGrpSpPr/>
        <p:nvPr/>
      </p:nvGrpSpPr>
      <p:grpSpPr>
        <a:xfrm>
          <a:off x="0" y="0"/>
          <a:ext cx="0" cy="0"/>
          <a:chOff x="0" y="0"/>
          <a:chExt cx="0" cy="0"/>
        </a:xfrm>
      </p:grpSpPr>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6407161"/>
            <a:ext cx="9473184" cy="262128"/>
          </a:xfrm>
          <a:prstGeom prst="rect">
            <a:avLst/>
          </a:prstGeom>
        </p:spPr>
      </p:pic>
      <p:sp>
        <p:nvSpPr>
          <p:cNvPr id="7" name="スライド番号プレースホルダー 5"/>
          <p:cNvSpPr txBox="1">
            <a:spLocks/>
          </p:cNvSpPr>
          <p:nvPr userDrawn="1"/>
        </p:nvSpPr>
        <p:spPr>
          <a:xfrm>
            <a:off x="9071901" y="6356606"/>
            <a:ext cx="564092" cy="365125"/>
          </a:xfrm>
          <a:prstGeom prst="rect">
            <a:avLst/>
          </a:prstGeom>
          <a:ln>
            <a:noFill/>
          </a:ln>
        </p:spPr>
        <p:txBody>
          <a:bodyPr vert="horz" wrap="square" lIns="91440" tIns="45720" rIns="91440" bIns="45720" numCol="1" anchor="ctr" anchorCtr="0" compatLnSpc="1">
            <a:prstTxWarp prst="textNoShape">
              <a:avLst/>
            </a:prstTxWarp>
          </a:bodyPr>
          <a:lstStyle>
            <a:defPPr>
              <a:defRPr lang="ja-JP"/>
            </a:defPPr>
            <a:lvl1pPr algn="r" defTabSz="457200" rtl="0" fontAlgn="base">
              <a:lnSpc>
                <a:spcPct val="100000"/>
              </a:lnSpc>
              <a:spcBef>
                <a:spcPct val="0"/>
              </a:spcBef>
              <a:spcAft>
                <a:spcPct val="0"/>
              </a:spcAft>
              <a:buFontTx/>
              <a:buNone/>
              <a:defRPr kumimoji="1" sz="1000" b="0" kern="1200">
                <a:solidFill>
                  <a:srgbClr val="FFFFFF"/>
                </a:solidFill>
                <a:latin typeface="+mn-lt"/>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a:defRPr/>
            </a:pPr>
            <a:fld id="{2336B973-55D6-4CA0-852C-851A571EFE2A}" type="slidenum">
              <a:rPr lang="ja-JP" altLang="en-US" smtClean="0">
                <a:latin typeface="Arial"/>
              </a:rPr>
              <a:pPr>
                <a:defRPr/>
              </a:pPr>
              <a:t>‹#›</a:t>
            </a:fld>
            <a:endParaRPr lang="en-US" altLang="ja-JP" dirty="0">
              <a:latin typeface="Arial"/>
            </a:endParaRPr>
          </a:p>
        </p:txBody>
      </p:sp>
      <p:sp>
        <p:nvSpPr>
          <p:cNvPr id="12" name="テキスト プレースホルダー 9"/>
          <p:cNvSpPr>
            <a:spLocks noGrp="1"/>
          </p:cNvSpPr>
          <p:nvPr>
            <p:ph type="body" sz="quarter" idx="10" hasCustomPrompt="1"/>
          </p:nvPr>
        </p:nvSpPr>
        <p:spPr>
          <a:xfrm>
            <a:off x="552450" y="797131"/>
            <a:ext cx="6971639" cy="652463"/>
          </a:xfrm>
          <a:prstGeom prst="rect">
            <a:avLst/>
          </a:prstGeom>
        </p:spPr>
        <p:txBody>
          <a:bodyPr/>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2000">
                <a:latin typeface="+mj-lt"/>
                <a:ea typeface="+mn-ea"/>
                <a:cs typeface="メイリオ" pitchFamily="50" charset="-128"/>
              </a:defRPr>
            </a:lvl1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en-US" altLang="ja-JP" dirty="0"/>
              <a:t>Text 20pt</a:t>
            </a:r>
            <a:endParaRPr kumimoji="1" lang="ja-JP" altLang="en-US" dirty="0"/>
          </a:p>
        </p:txBody>
      </p:sp>
      <p:sp>
        <p:nvSpPr>
          <p:cNvPr id="13" name="テキスト プレースホルダー 18"/>
          <p:cNvSpPr>
            <a:spLocks noGrp="1"/>
          </p:cNvSpPr>
          <p:nvPr>
            <p:ph type="body" sz="quarter" idx="13" hasCustomPrompt="1"/>
          </p:nvPr>
        </p:nvSpPr>
        <p:spPr>
          <a:xfrm>
            <a:off x="552451" y="1525210"/>
            <a:ext cx="8920162" cy="838164"/>
          </a:xfrm>
          <a:prstGeom prst="rect">
            <a:avLst/>
          </a:prstGeom>
        </p:spPr>
        <p:txBody>
          <a:bodyPr numCol="2" spcCol="540000"/>
          <a:lstStyle>
            <a:lvl1pPr marL="0" marR="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sz="1400">
                <a:latin typeface="+mj-lt"/>
                <a:ea typeface="+mn-ea"/>
                <a:cs typeface="メイリオ" pitchFamily="50" charset="-128"/>
              </a:defRPr>
            </a:lvl1p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1" lang="en-US" altLang="ja-JP" dirty="0"/>
              <a:t>Text 14pt</a:t>
            </a:r>
          </a:p>
        </p:txBody>
      </p:sp>
      <p:cxnSp>
        <p:nvCxnSpPr>
          <p:cNvPr id="14" name="直線コネクタ 13"/>
          <p:cNvCxnSpPr/>
          <p:nvPr userDrawn="1"/>
        </p:nvCxnSpPr>
        <p:spPr>
          <a:xfrm>
            <a:off x="212807" y="564204"/>
            <a:ext cx="9473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日付プレースホルダー 32"/>
          <p:cNvSpPr txBox="1">
            <a:spLocks/>
          </p:cNvSpPr>
          <p:nvPr userDrawn="1"/>
        </p:nvSpPr>
        <p:spPr>
          <a:xfrm>
            <a:off x="335478" y="6357513"/>
            <a:ext cx="8953302" cy="365125"/>
          </a:xfrm>
          <a:prstGeom prst="rect">
            <a:avLst/>
          </a:prstGeom>
          <a:ln>
            <a:noFill/>
          </a:ln>
        </p:spPr>
        <p:txBody>
          <a:bodyPr vert="horz" wrap="square" lIns="0" tIns="45720" rIns="91440" bIns="45720" numCol="1" anchor="ctr" anchorCtr="0" compatLnSpc="1">
            <a:prstTxWarp prst="textNoShape">
              <a:avLst/>
            </a:prstTxWarp>
          </a:bodyPr>
          <a:lstStyle>
            <a:defPPr>
              <a:defRPr lang="ja-JP"/>
            </a:defPPr>
            <a:lvl1pPr algn="l" defTabSz="457200" rtl="0" fontAlgn="base">
              <a:lnSpc>
                <a:spcPct val="100000"/>
              </a:lnSpc>
              <a:spcBef>
                <a:spcPct val="0"/>
              </a:spcBef>
              <a:spcAft>
                <a:spcPct val="0"/>
              </a:spcAft>
              <a:buFontTx/>
              <a:buNone/>
              <a:defRPr kumimoji="1" sz="1000" kern="1200" smtClean="0">
                <a:solidFill>
                  <a:schemeClr val="tx1"/>
                </a:solidFill>
                <a:latin typeface="Arial" pitchFamily="34" charset="0"/>
                <a:ea typeface="ＭＳ Ｐゴシック" pitchFamily="50" charset="-128"/>
                <a:cs typeface="+mn-cs"/>
              </a:defRPr>
            </a:lvl1pPr>
            <a:lvl2pPr marL="4572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2pPr>
            <a:lvl3pPr marL="9144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3pPr>
            <a:lvl4pPr marL="13716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4pPr>
            <a:lvl5pPr marL="1828800" algn="ctr" defTabSz="457200" rtl="0" fontAlgn="base">
              <a:lnSpc>
                <a:spcPct val="90000"/>
              </a:lnSpc>
              <a:spcBef>
                <a:spcPct val="20000"/>
              </a:spcBef>
              <a:spcAft>
                <a:spcPct val="0"/>
              </a:spcAft>
              <a:buFont typeface="Arial" pitchFamily="34" charset="0"/>
              <a:defRPr kumimoji="1" sz="1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pitchFamily="34" charset="0"/>
                <a:ea typeface="ＭＳ Ｐゴシック" pitchFamily="50" charset="-128"/>
                <a:cs typeface="+mn-cs"/>
              </a:defRPr>
            </a:lvl9pPr>
          </a:lstStyle>
          <a:p>
            <a:pPr marL="0" marR="0" lvl="0" indent="0" algn="l" defTabSz="457200" rtl="0" eaLnBrk="1" fontAlgn="base" latinLnBrk="0" hangingPunct="1">
              <a:lnSpc>
                <a:spcPct val="100000"/>
              </a:lnSpc>
              <a:spcBef>
                <a:spcPct val="0"/>
              </a:spcBef>
              <a:spcAft>
                <a:spcPts val="200"/>
              </a:spcAft>
              <a:buClrTx/>
              <a:buSzTx/>
              <a:buFontTx/>
              <a:buNone/>
              <a:tabLst/>
              <a:defRPr/>
            </a:pPr>
            <a:r>
              <a:rPr kumimoji="1" lang="en-US" altLang="ja-JP" sz="700" kern="1200" dirty="0">
                <a:solidFill>
                  <a:schemeClr val="bg1"/>
                </a:solidFill>
                <a:latin typeface="Arial" pitchFamily="34" charset="0"/>
                <a:ea typeface="ＭＳ Ｐゴシック" pitchFamily="50" charset="-128"/>
                <a:cs typeface="+mn-cs"/>
              </a:rPr>
              <a:t>© MITSUBISHI HEAVY INDUSTRIES, LTD.  All Rights Reserved.</a:t>
            </a:r>
            <a:r>
              <a:rPr kumimoji="1" lang="ja-JP" altLang="en-US" sz="700" kern="1200" dirty="0">
                <a:solidFill>
                  <a:schemeClr val="bg1"/>
                </a:solidFill>
                <a:latin typeface="Arial" pitchFamily="34" charset="0"/>
                <a:ea typeface="ＭＳ Ｐゴシック" pitchFamily="50" charset="-128"/>
                <a:cs typeface="+mn-cs"/>
              </a:rPr>
              <a:t>　　　　</a:t>
            </a:r>
            <a:r>
              <a:rPr kumimoji="1" lang="en-US" altLang="ja-JP" sz="700" kern="1200" dirty="0">
                <a:solidFill>
                  <a:schemeClr val="bg1"/>
                </a:solidFill>
                <a:latin typeface="Arial" pitchFamily="34" charset="0"/>
                <a:ea typeface="ＭＳ Ｐゴシック" pitchFamily="50" charset="-128"/>
                <a:cs typeface="+mn-cs"/>
              </a:rPr>
              <a:t>© MITSUBISHI HEAVY INDUSTRIES □□□□ CO.,LTD. All Rights Reserved.</a:t>
            </a:r>
          </a:p>
        </p:txBody>
      </p:sp>
      <p:sp>
        <p:nvSpPr>
          <p:cNvPr id="23" name="タイトル 1"/>
          <p:cNvSpPr>
            <a:spLocks noGrp="1"/>
          </p:cNvSpPr>
          <p:nvPr>
            <p:ph type="title" hasCustomPrompt="1"/>
          </p:nvPr>
        </p:nvSpPr>
        <p:spPr>
          <a:xfrm>
            <a:off x="552451" y="136960"/>
            <a:ext cx="5467350" cy="349961"/>
          </a:xfrm>
          <a:prstGeom prst="rect">
            <a:avLst/>
          </a:prstGeom>
        </p:spPr>
        <p:txBody>
          <a:bodyPr/>
          <a:lstStyle>
            <a:lvl1pPr>
              <a:defRPr sz="2200" b="1" baseline="0">
                <a:solidFill>
                  <a:schemeClr val="tx1"/>
                </a:solidFill>
                <a:latin typeface="+mj-lt"/>
                <a:cs typeface="Arial" panose="020B0604020202020204" pitchFamily="34" charset="0"/>
              </a:defRPr>
            </a:lvl1pPr>
          </a:lstStyle>
          <a:p>
            <a:r>
              <a:rPr kumimoji="1" lang="en-US" altLang="ja-JP" dirty="0"/>
              <a:t>Page Title 22pt</a:t>
            </a:r>
            <a:endParaRPr kumimoji="1" lang="ja-JP" altLang="en-US" dirty="0"/>
          </a:p>
        </p:txBody>
      </p:sp>
      <p:grpSp>
        <p:nvGrpSpPr>
          <p:cNvPr id="2" name="グループ化 1">
            <a:extLst>
              <a:ext uri="{FF2B5EF4-FFF2-40B4-BE49-F238E27FC236}">
                <a16:creationId xmlns:a16="http://schemas.microsoft.com/office/drawing/2014/main" id="{0622C891-BCCF-4A8E-BBDF-77118284ADFD}"/>
              </a:ext>
            </a:extLst>
          </p:cNvPr>
          <p:cNvGrpSpPr/>
          <p:nvPr userDrawn="1"/>
        </p:nvGrpSpPr>
        <p:grpSpPr>
          <a:xfrm>
            <a:off x="6657432" y="150041"/>
            <a:ext cx="3084110" cy="288562"/>
            <a:chOff x="6657432" y="150041"/>
            <a:chExt cx="3084110" cy="288562"/>
          </a:xfrm>
        </p:grpSpPr>
        <p:pic>
          <p:nvPicPr>
            <p:cNvPr id="16" name="グラフィックス 15">
              <a:extLst>
                <a:ext uri="{FF2B5EF4-FFF2-40B4-BE49-F238E27FC236}">
                  <a16:creationId xmlns:a16="http://schemas.microsoft.com/office/drawing/2014/main" id="{2C61064C-01DF-42F7-98C7-2663565EDAC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657432" y="150042"/>
              <a:ext cx="1066801" cy="288561"/>
            </a:xfrm>
            <a:prstGeom prst="rect">
              <a:avLst/>
            </a:prstGeom>
          </p:spPr>
        </p:pic>
        <p:pic>
          <p:nvPicPr>
            <p:cNvPr id="21" name="グラフィックス 20">
              <a:extLst>
                <a:ext uri="{FF2B5EF4-FFF2-40B4-BE49-F238E27FC236}">
                  <a16:creationId xmlns:a16="http://schemas.microsoft.com/office/drawing/2014/main" id="{56989A66-D9EE-462F-A7C6-AFC5377C3A1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844036" y="150041"/>
              <a:ext cx="1897506" cy="288561"/>
            </a:xfrm>
            <a:prstGeom prst="rect">
              <a:avLst/>
            </a:prstGeom>
          </p:spPr>
        </p:pic>
      </p:grpSp>
    </p:spTree>
    <p:extLst>
      <p:ext uri="{BB962C8B-B14F-4D97-AF65-F5344CB8AC3E}">
        <p14:creationId xmlns:p14="http://schemas.microsoft.com/office/powerpoint/2010/main" val="1868729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588572"/>
      </p:ext>
    </p:extLst>
  </p:cSld>
  <p:clrMap bg1="lt1" tx1="dk1" bg2="lt2" tx2="dk2" accent1="accent1" accent2="accent2" accent3="accent3" accent4="accent4" accent5="accent5" accent6="accent6" hlink="hlink" folHlink="folHlink"/>
  <p:sldLayoutIdLst>
    <p:sldLayoutId id="2147483700" r:id="rId1"/>
    <p:sldLayoutId id="2147483697" r:id="rId2"/>
    <p:sldLayoutId id="2147483706" r:id="rId3"/>
    <p:sldLayoutId id="2147483698" r:id="rId4"/>
    <p:sldLayoutId id="2147483699" r:id="rId5"/>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158117"/>
      </p:ext>
    </p:extLst>
  </p:cSld>
  <p:clrMap bg1="lt1" tx1="dk1" bg2="lt2" tx2="dk2" accent1="accent1" accent2="accent2" accent3="accent3" accent4="accent4" accent5="accent5" accent6="accent6" hlink="hlink" folHlink="folHlink"/>
  <p:sldLayoutIdLst>
    <p:sldLayoutId id="2147483709" r:id="rId1"/>
    <p:sldLayoutId id="2147483714" r:id="rId2"/>
    <p:sldLayoutId id="2147483716" r:id="rId3"/>
    <p:sldLayoutId id="2147483718" r:id="rId4"/>
    <p:sldLayoutId id="2147483720" r:id="rId5"/>
    <p:sldLayoutId id="2147483721" r:id="rId6"/>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p:txBody>
          <a:bodyPr/>
          <a:lstStyle/>
          <a:p>
            <a:endParaRPr kumimoji="1" lang="ja-JP" altLang="en-US" dirty="0"/>
          </a:p>
        </p:txBody>
      </p:sp>
      <p:sp>
        <p:nvSpPr>
          <p:cNvPr id="8" name="タイトル 7"/>
          <p:cNvSpPr>
            <a:spLocks noGrp="1"/>
          </p:cNvSpPr>
          <p:nvPr>
            <p:ph type="title"/>
          </p:nvPr>
        </p:nvSpPr>
        <p:spPr/>
        <p:txBody>
          <a:bodyPr/>
          <a:lstStyle/>
          <a:p>
            <a:r>
              <a:rPr lang="en-US" altLang="ja-JP" sz="3600" dirty="0" smtClean="0"/>
              <a:t>Introduction of Coupa to</a:t>
            </a:r>
            <a:r>
              <a:rPr lang="ja-JP" altLang="en-US" sz="3600" noProof="1" smtClean="0"/>
              <a:t> </a:t>
            </a:r>
            <a:r>
              <a:rPr lang="en-US" altLang="ja-JP" sz="3600" noProof="1" smtClean="0"/>
              <a:t>Supplier</a:t>
            </a:r>
            <a:r>
              <a:rPr lang="en-US" altLang="ja-JP" sz="3600" dirty="0" smtClean="0"/>
              <a:t/>
            </a:r>
            <a:br>
              <a:rPr lang="en-US" altLang="ja-JP" sz="3600" dirty="0" smtClean="0"/>
            </a:br>
            <a:r>
              <a:rPr lang="en-US" altLang="ja-JP" sz="2400" dirty="0" smtClean="0"/>
              <a:t>COUPA </a:t>
            </a:r>
            <a:r>
              <a:rPr lang="en-US" altLang="ja-JP" sz="2400" dirty="0"/>
              <a:t>rollout for APAC Group of companies </a:t>
            </a:r>
            <a:endParaRPr kumimoji="1" lang="ja-JP" altLang="en-US" sz="2400" dirty="0"/>
          </a:p>
        </p:txBody>
      </p:sp>
    </p:spTree>
    <p:extLst>
      <p:ext uri="{BB962C8B-B14F-4D97-AF65-F5344CB8AC3E}">
        <p14:creationId xmlns:p14="http://schemas.microsoft.com/office/powerpoint/2010/main" val="193282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983" y="634175"/>
            <a:ext cx="9234035" cy="3903958"/>
          </a:xfrm>
        </p:spPr>
        <p:txBody>
          <a:bodyPr/>
          <a:lstStyle/>
          <a:p>
            <a:pPr marL="742950" lvl="1" indent="-285750">
              <a:buFont typeface="Wingdings" panose="05000000000000000000" pitchFamily="2" charset="2"/>
              <a:buChar char="q"/>
            </a:pPr>
            <a:endParaRPr kumimoji="0" lang="en-US" altLang="en-US" sz="1400" dirty="0" smtClean="0">
              <a:solidFill>
                <a:srgbClr val="1F1F1F"/>
              </a:solidFill>
              <a:latin typeface="Google Sans"/>
            </a:endParaRP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smtClean="0">
                <a:solidFill>
                  <a:srgbClr val="1F1F1F"/>
                </a:solidFill>
                <a:latin typeface="Google Sans"/>
              </a:rPr>
              <a:t>The </a:t>
            </a:r>
            <a:r>
              <a:rPr kumimoji="0" lang="en-US" altLang="en-US" sz="1400" dirty="0">
                <a:solidFill>
                  <a:srgbClr val="1F1F1F"/>
                </a:solidFill>
                <a:latin typeface="Google Sans"/>
              </a:rPr>
              <a:t>local Coupa implementation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Document preparation by the local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smtClean="0">
                <a:solidFill>
                  <a:srgbClr val="1F1F1F"/>
                </a:solidFill>
                <a:latin typeface="Google Sans"/>
              </a:rPr>
              <a:t>What to expect during the Kick-off meeting.</a:t>
            </a:r>
            <a:endParaRPr kumimoji="0" lang="en-US" altLang="en-US" sz="1400" dirty="0">
              <a:solidFill>
                <a:srgbClr val="1F1F1F"/>
              </a:solidFill>
              <a:latin typeface="Google Sans"/>
            </a:endParaRPr>
          </a:p>
          <a:p>
            <a:pPr marL="457200" lvl="1" indent="0">
              <a:buNone/>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Planning the on-site kick-off meeting setup (meeting room, internet connection, equipment, etc</a:t>
            </a:r>
            <a:r>
              <a:rPr kumimoji="0" lang="en-US" altLang="en-US" sz="1400" dirty="0" smtClean="0">
                <a:solidFill>
                  <a:srgbClr val="1F1F1F"/>
                </a:solidFill>
                <a:latin typeface="Google Sans"/>
              </a:rPr>
              <a:t>.)</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p:txBody>
      </p:sp>
      <p:sp>
        <p:nvSpPr>
          <p:cNvPr id="3" name="Title 2"/>
          <p:cNvSpPr>
            <a:spLocks noGrp="1"/>
          </p:cNvSpPr>
          <p:nvPr>
            <p:ph type="title"/>
          </p:nvPr>
        </p:nvSpPr>
        <p:spPr/>
        <p:txBody>
          <a:bodyPr/>
          <a:lstStyle/>
          <a:p>
            <a:r>
              <a:rPr lang="en-US" altLang="ja-JP" sz="2400" dirty="0"/>
              <a:t>COUPA rollout for APAC Group of companies</a:t>
            </a:r>
            <a:endParaRPr lang="en-US" dirty="0"/>
          </a:p>
        </p:txBody>
      </p:sp>
      <p:sp>
        <p:nvSpPr>
          <p:cNvPr id="7" name="Rounded Rectangle 6"/>
          <p:cNvSpPr/>
          <p:nvPr/>
        </p:nvSpPr>
        <p:spPr>
          <a:xfrm>
            <a:off x="431800" y="1989666"/>
            <a:ext cx="9042400" cy="41486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4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9B95B47-78D6-95A4-ABDA-4AB1CACE4069}"/>
              </a:ext>
            </a:extLst>
          </p:cNvPr>
          <p:cNvSpPr>
            <a:spLocks noGrp="1"/>
          </p:cNvSpPr>
          <p:nvPr>
            <p:ph type="title"/>
          </p:nvPr>
        </p:nvSpPr>
        <p:spPr/>
        <p:txBody>
          <a:bodyPr/>
          <a:lstStyle/>
          <a:p>
            <a:pPr marL="742950" lvl="1" indent="-285750">
              <a:buFont typeface="Wingdings" panose="05000000000000000000" pitchFamily="2" charset="2"/>
              <a:buChar char="q"/>
            </a:pPr>
            <a:r>
              <a:rPr kumimoji="0" lang="en-US" altLang="en-US" sz="1400" dirty="0" smtClean="0">
                <a:solidFill>
                  <a:srgbClr val="1F1F1F"/>
                </a:solidFill>
                <a:latin typeface="Google Sans"/>
              </a:rPr>
              <a:t>What to expect during the Kick-off meeting.</a:t>
            </a:r>
            <a:endParaRPr kumimoji="0" lang="en-US" altLang="en-US" sz="1400" dirty="0">
              <a:solidFill>
                <a:srgbClr val="1F1F1F"/>
              </a:solidFill>
              <a:latin typeface="Google Sans"/>
            </a:endParaRPr>
          </a:p>
        </p:txBody>
      </p:sp>
      <p:sp>
        <p:nvSpPr>
          <p:cNvPr id="3" name="テキスト ボックス 2">
            <a:extLst>
              <a:ext uri="{FF2B5EF4-FFF2-40B4-BE49-F238E27FC236}">
                <a16:creationId xmlns:a16="http://schemas.microsoft.com/office/drawing/2014/main" id="{462E2032-2075-1D2F-D6D1-C4221961D886}"/>
              </a:ext>
            </a:extLst>
          </p:cNvPr>
          <p:cNvSpPr txBox="1"/>
          <p:nvPr/>
        </p:nvSpPr>
        <p:spPr>
          <a:xfrm>
            <a:off x="358616" y="1394645"/>
            <a:ext cx="7572375" cy="369332"/>
          </a:xfrm>
          <a:prstGeom prst="rect">
            <a:avLst/>
          </a:prstGeom>
          <a:noFill/>
        </p:spPr>
        <p:txBody>
          <a:bodyPr wrap="square">
            <a:spAutoFit/>
          </a:bodyPr>
          <a:lstStyle/>
          <a:p>
            <a:pPr lvl="1"/>
            <a:r>
              <a:rPr lang="en-US" altLang="ja-JP" b="1" dirty="0" smtClean="0">
                <a:latin typeface="Calibri" panose="020F0502020204030204" pitchFamily="34" charset="0"/>
              </a:rPr>
              <a:t>1. Introduction of Coupa. </a:t>
            </a:r>
          </a:p>
        </p:txBody>
      </p:sp>
      <p:sp>
        <p:nvSpPr>
          <p:cNvPr id="8" name="Rectangle 7"/>
          <p:cNvSpPr/>
          <p:nvPr/>
        </p:nvSpPr>
        <p:spPr>
          <a:xfrm>
            <a:off x="552450" y="678572"/>
            <a:ext cx="8778240" cy="369332"/>
          </a:xfrm>
          <a:prstGeom prst="rect">
            <a:avLst/>
          </a:prstGeom>
          <a:solidFill>
            <a:schemeClr val="tx2">
              <a:lumMod val="20000"/>
              <a:lumOff val="80000"/>
            </a:schemeClr>
          </a:solidFill>
        </p:spPr>
        <p:txBody>
          <a:bodyPr wrap="square">
            <a:spAutoFit/>
          </a:bodyPr>
          <a:lstStyle/>
          <a:p>
            <a:r>
              <a:rPr lang="en-US" dirty="0" smtClean="0">
                <a:latin typeface="Calibri" panose="020F0502020204030204" pitchFamily="34" charset="0"/>
                <a:cs typeface="Calibri" panose="020F0502020204030204" pitchFamily="34" charset="0"/>
              </a:rPr>
              <a:t>During the Kick-off we will have the following activity.</a:t>
            </a:r>
            <a:endParaRPr lang="en-US" dirty="0">
              <a:latin typeface="Calibri" panose="020F0502020204030204" pitchFamily="34" charset="0"/>
              <a:cs typeface="Calibri" panose="020F0502020204030204" pitchFamily="34" charset="0"/>
            </a:endParaRPr>
          </a:p>
        </p:txBody>
      </p:sp>
      <p:sp>
        <p:nvSpPr>
          <p:cNvPr id="9" name="テキスト ボックス 2">
            <a:extLst>
              <a:ext uri="{FF2B5EF4-FFF2-40B4-BE49-F238E27FC236}">
                <a16:creationId xmlns:a16="http://schemas.microsoft.com/office/drawing/2014/main" id="{462E2032-2075-1D2F-D6D1-C4221961D886}"/>
              </a:ext>
            </a:extLst>
          </p:cNvPr>
          <p:cNvSpPr txBox="1"/>
          <p:nvPr/>
        </p:nvSpPr>
        <p:spPr>
          <a:xfrm>
            <a:off x="711200" y="1794755"/>
            <a:ext cx="7863840" cy="830997"/>
          </a:xfrm>
          <a:prstGeom prst="rect">
            <a:avLst/>
          </a:prstGeom>
          <a:noFill/>
        </p:spPr>
        <p:txBody>
          <a:bodyPr wrap="square">
            <a:spAutoFit/>
          </a:bodyPr>
          <a:lstStyle/>
          <a:p>
            <a:pPr lvl="1"/>
            <a:r>
              <a:rPr lang="en-US" altLang="ja-JP" sz="1600" dirty="0" smtClean="0">
                <a:latin typeface="Calibri" panose="020F0502020204030204" pitchFamily="34" charset="0"/>
              </a:rPr>
              <a:t>1.1 A brief introduction about the Global and Regional (APAC) implementation team.</a:t>
            </a:r>
          </a:p>
          <a:p>
            <a:pPr lvl="1"/>
            <a:r>
              <a:rPr lang="en-US" altLang="ja-JP" sz="1600" dirty="0" smtClean="0">
                <a:latin typeface="Calibri" panose="020F0502020204030204" pitchFamily="34" charset="0"/>
              </a:rPr>
              <a:t>1.2 Discussion what is Coupa and the benefits it brings, use-cases, implementation activities and schedule.</a:t>
            </a:r>
          </a:p>
        </p:txBody>
      </p:sp>
      <p:sp>
        <p:nvSpPr>
          <p:cNvPr id="10" name="テキスト ボックス 2">
            <a:extLst>
              <a:ext uri="{FF2B5EF4-FFF2-40B4-BE49-F238E27FC236}">
                <a16:creationId xmlns:a16="http://schemas.microsoft.com/office/drawing/2014/main" id="{462E2032-2075-1D2F-D6D1-C4221961D886}"/>
              </a:ext>
            </a:extLst>
          </p:cNvPr>
          <p:cNvSpPr txBox="1"/>
          <p:nvPr/>
        </p:nvSpPr>
        <p:spPr>
          <a:xfrm>
            <a:off x="358616" y="2671701"/>
            <a:ext cx="7572375" cy="369332"/>
          </a:xfrm>
          <a:prstGeom prst="rect">
            <a:avLst/>
          </a:prstGeom>
          <a:noFill/>
        </p:spPr>
        <p:txBody>
          <a:bodyPr wrap="square">
            <a:spAutoFit/>
          </a:bodyPr>
          <a:lstStyle/>
          <a:p>
            <a:pPr lvl="1"/>
            <a:r>
              <a:rPr lang="en-US" altLang="ja-JP" b="1" dirty="0">
                <a:latin typeface="Calibri" panose="020F0502020204030204" pitchFamily="34" charset="0"/>
              </a:rPr>
              <a:t>2</a:t>
            </a:r>
            <a:r>
              <a:rPr lang="en-US" altLang="ja-JP" b="1" dirty="0" smtClean="0">
                <a:latin typeface="Calibri" panose="020F0502020204030204" pitchFamily="34" charset="0"/>
              </a:rPr>
              <a:t>. Workshops. </a:t>
            </a:r>
          </a:p>
        </p:txBody>
      </p:sp>
      <p:sp>
        <p:nvSpPr>
          <p:cNvPr id="11" name="テキスト ボックス 2">
            <a:extLst>
              <a:ext uri="{FF2B5EF4-FFF2-40B4-BE49-F238E27FC236}">
                <a16:creationId xmlns:a16="http://schemas.microsoft.com/office/drawing/2014/main" id="{462E2032-2075-1D2F-D6D1-C4221961D886}"/>
              </a:ext>
            </a:extLst>
          </p:cNvPr>
          <p:cNvSpPr txBox="1"/>
          <p:nvPr/>
        </p:nvSpPr>
        <p:spPr>
          <a:xfrm>
            <a:off x="711199" y="3126381"/>
            <a:ext cx="8263468" cy="1323439"/>
          </a:xfrm>
          <a:prstGeom prst="rect">
            <a:avLst/>
          </a:prstGeom>
          <a:noFill/>
        </p:spPr>
        <p:txBody>
          <a:bodyPr wrap="square">
            <a:spAutoFit/>
          </a:bodyPr>
          <a:lstStyle/>
          <a:p>
            <a:pPr lvl="1"/>
            <a:r>
              <a:rPr lang="en-US" altLang="ja-JP" sz="1600" dirty="0" smtClean="0">
                <a:latin typeface="Calibri" panose="020F0502020204030204" pitchFamily="34" charset="0"/>
              </a:rPr>
              <a:t>2.1 Validation workshop:</a:t>
            </a:r>
          </a:p>
          <a:p>
            <a:pPr lvl="1"/>
            <a:r>
              <a:rPr lang="en-US" altLang="ja-JP" sz="1600" dirty="0">
                <a:latin typeface="Calibri" panose="020F0502020204030204" pitchFamily="34" charset="0"/>
              </a:rPr>
              <a:t>	In this discussion we will be validating the information </a:t>
            </a:r>
            <a:r>
              <a:rPr lang="en-US" altLang="ja-JP" sz="1600" i="1" dirty="0">
                <a:latin typeface="Calibri" panose="020F0502020204030204" pitchFamily="34" charset="0"/>
              </a:rPr>
              <a:t>(Supplier data, Definition sheet and Business process </a:t>
            </a:r>
            <a:r>
              <a:rPr lang="en-US" altLang="ja-JP" sz="1600" i="1" dirty="0" smtClean="0">
                <a:latin typeface="Calibri" panose="020F0502020204030204" pitchFamily="34" charset="0"/>
              </a:rPr>
              <a:t>policies) </a:t>
            </a:r>
            <a:r>
              <a:rPr lang="en-US" altLang="ja-JP" sz="1600" dirty="0" smtClean="0">
                <a:latin typeface="Calibri" panose="020F0502020204030204" pitchFamily="34" charset="0"/>
              </a:rPr>
              <a:t>that </a:t>
            </a:r>
            <a:r>
              <a:rPr lang="en-US" altLang="ja-JP" sz="1600" dirty="0">
                <a:latin typeface="Calibri" panose="020F0502020204030204" pitchFamily="34" charset="0"/>
              </a:rPr>
              <a:t>you have provided prior to the </a:t>
            </a:r>
            <a:r>
              <a:rPr lang="en-US" altLang="ja-JP" sz="1600" dirty="0" smtClean="0">
                <a:latin typeface="Calibri" panose="020F0502020204030204" pitchFamily="34" charset="0"/>
              </a:rPr>
              <a:t>kick-off, we will discuss any modification, and or updates that might be necessary. We will also discuss our schedules for the succeeding validation workshop as needed.</a:t>
            </a:r>
          </a:p>
        </p:txBody>
      </p:sp>
      <p:sp>
        <p:nvSpPr>
          <p:cNvPr id="12" name="テキスト ボックス 2">
            <a:extLst>
              <a:ext uri="{FF2B5EF4-FFF2-40B4-BE49-F238E27FC236}">
                <a16:creationId xmlns:a16="http://schemas.microsoft.com/office/drawing/2014/main" id="{462E2032-2075-1D2F-D6D1-C4221961D886}"/>
              </a:ext>
            </a:extLst>
          </p:cNvPr>
          <p:cNvSpPr txBox="1"/>
          <p:nvPr/>
        </p:nvSpPr>
        <p:spPr>
          <a:xfrm>
            <a:off x="711200" y="4660793"/>
            <a:ext cx="7863840" cy="1077218"/>
          </a:xfrm>
          <a:prstGeom prst="rect">
            <a:avLst/>
          </a:prstGeom>
          <a:noFill/>
        </p:spPr>
        <p:txBody>
          <a:bodyPr wrap="square">
            <a:spAutoFit/>
          </a:bodyPr>
          <a:lstStyle/>
          <a:p>
            <a:pPr lvl="1"/>
            <a:r>
              <a:rPr lang="en-US" altLang="ja-JP" sz="1600" dirty="0" smtClean="0">
                <a:latin typeface="Calibri" panose="020F0502020204030204" pitchFamily="34" charset="0"/>
              </a:rPr>
              <a:t>2.2 Integration workshop:</a:t>
            </a:r>
          </a:p>
          <a:p>
            <a:pPr lvl="1"/>
            <a:r>
              <a:rPr lang="en-US" altLang="ja-JP" sz="1600" dirty="0" smtClean="0">
                <a:latin typeface="Calibri" panose="020F0502020204030204" pitchFamily="34" charset="0"/>
              </a:rPr>
              <a:t>	This is an </a:t>
            </a:r>
            <a:r>
              <a:rPr lang="en-US" altLang="ja-JP" sz="1600" u="sng" dirty="0" smtClean="0">
                <a:latin typeface="Calibri" panose="020F0502020204030204" pitchFamily="34" charset="0"/>
              </a:rPr>
              <a:t>optional</a:t>
            </a:r>
            <a:r>
              <a:rPr lang="en-US" altLang="ja-JP" sz="1600" dirty="0" smtClean="0">
                <a:latin typeface="Calibri" panose="020F0502020204030204" pitchFamily="34" charset="0"/>
              </a:rPr>
              <a:t> workshop if time permits and/or your current procedure requires an ERP integration, in here we will discuss the Mapping book between Coupa and ERP.</a:t>
            </a:r>
          </a:p>
        </p:txBody>
      </p:sp>
    </p:spTree>
    <p:extLst>
      <p:ext uri="{BB962C8B-B14F-4D97-AF65-F5344CB8AC3E}">
        <p14:creationId xmlns:p14="http://schemas.microsoft.com/office/powerpoint/2010/main" val="109722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983" y="634175"/>
            <a:ext cx="9234035" cy="3903958"/>
          </a:xfrm>
        </p:spPr>
        <p:txBody>
          <a:bodyPr/>
          <a:lstStyle/>
          <a:p>
            <a:pPr marL="742950" lvl="1" indent="-285750">
              <a:buFont typeface="Wingdings" panose="05000000000000000000" pitchFamily="2" charset="2"/>
              <a:buChar char="q"/>
            </a:pPr>
            <a:endParaRPr kumimoji="0" lang="en-US" altLang="en-US" sz="1400" dirty="0" smtClean="0">
              <a:solidFill>
                <a:srgbClr val="1F1F1F"/>
              </a:solidFill>
              <a:latin typeface="Google Sans"/>
            </a:endParaRP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smtClean="0">
                <a:solidFill>
                  <a:srgbClr val="1F1F1F"/>
                </a:solidFill>
                <a:latin typeface="Google Sans"/>
              </a:rPr>
              <a:t>The </a:t>
            </a:r>
            <a:r>
              <a:rPr kumimoji="0" lang="en-US" altLang="en-US" sz="1400" dirty="0">
                <a:solidFill>
                  <a:srgbClr val="1F1F1F"/>
                </a:solidFill>
                <a:latin typeface="Google Sans"/>
              </a:rPr>
              <a:t>local Coupa implementation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Document preparation by the local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smtClean="0">
                <a:solidFill>
                  <a:srgbClr val="1F1F1F"/>
                </a:solidFill>
                <a:latin typeface="Google Sans"/>
              </a:rPr>
              <a:t>What to expect during the Kick-off meeting.</a:t>
            </a:r>
            <a:endParaRPr kumimoji="0" lang="en-US" altLang="en-US" sz="1400" dirty="0">
              <a:solidFill>
                <a:srgbClr val="1F1F1F"/>
              </a:solidFill>
              <a:latin typeface="Google Sans"/>
            </a:endParaRPr>
          </a:p>
          <a:p>
            <a:pPr marL="457200" lvl="1" indent="0">
              <a:buNone/>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Planning the on-site kick-off meeting setup (meeting room, internet connection, equipment, etc</a:t>
            </a:r>
            <a:r>
              <a:rPr kumimoji="0" lang="en-US" altLang="en-US" sz="1400" dirty="0" smtClean="0">
                <a:solidFill>
                  <a:srgbClr val="1F1F1F"/>
                </a:solidFill>
                <a:latin typeface="Google Sans"/>
              </a:rPr>
              <a:t>.)</a:t>
            </a:r>
            <a:endParaRPr kumimoji="0" lang="en-US" altLang="en-US" sz="1400" dirty="0">
              <a:solidFill>
                <a:srgbClr val="1F1F1F"/>
              </a:solidFill>
              <a:latin typeface="Google Sans"/>
            </a:endParaRPr>
          </a:p>
        </p:txBody>
      </p:sp>
      <p:sp>
        <p:nvSpPr>
          <p:cNvPr id="3" name="Title 2"/>
          <p:cNvSpPr>
            <a:spLocks noGrp="1"/>
          </p:cNvSpPr>
          <p:nvPr>
            <p:ph type="title"/>
          </p:nvPr>
        </p:nvSpPr>
        <p:spPr/>
        <p:txBody>
          <a:bodyPr/>
          <a:lstStyle/>
          <a:p>
            <a:r>
              <a:rPr lang="en-US" altLang="ja-JP" sz="2400" dirty="0"/>
              <a:t>COUPA rollout for APAC Group of companies</a:t>
            </a:r>
            <a:endParaRPr lang="en-US" dirty="0"/>
          </a:p>
        </p:txBody>
      </p:sp>
      <p:sp>
        <p:nvSpPr>
          <p:cNvPr id="7" name="Rounded Rectangle 6"/>
          <p:cNvSpPr/>
          <p:nvPr/>
        </p:nvSpPr>
        <p:spPr>
          <a:xfrm>
            <a:off x="431800" y="2489200"/>
            <a:ext cx="9042400" cy="41486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69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9B95B47-78D6-95A4-ABDA-4AB1CACE4069}"/>
              </a:ext>
            </a:extLst>
          </p:cNvPr>
          <p:cNvSpPr>
            <a:spLocks noGrp="1"/>
          </p:cNvSpPr>
          <p:nvPr>
            <p:ph type="title"/>
          </p:nvPr>
        </p:nvSpPr>
        <p:spPr/>
        <p:txBody>
          <a:bodyPr/>
          <a:lstStyle/>
          <a:p>
            <a:r>
              <a:rPr lang="en-US" altLang="ja-JP" dirty="0"/>
              <a:t>Planning the on-site kick-off meeting </a:t>
            </a:r>
            <a:r>
              <a:rPr lang="en-US" altLang="ja-JP" dirty="0" smtClean="0"/>
              <a:t>setup.</a:t>
            </a:r>
            <a:endParaRPr lang="en-US" altLang="ja-JP" dirty="0"/>
          </a:p>
        </p:txBody>
      </p:sp>
      <p:sp>
        <p:nvSpPr>
          <p:cNvPr id="3" name="テキスト ボックス 2">
            <a:extLst>
              <a:ext uri="{FF2B5EF4-FFF2-40B4-BE49-F238E27FC236}">
                <a16:creationId xmlns:a16="http://schemas.microsoft.com/office/drawing/2014/main" id="{462E2032-2075-1D2F-D6D1-C4221961D886}"/>
              </a:ext>
            </a:extLst>
          </p:cNvPr>
          <p:cNvSpPr txBox="1"/>
          <p:nvPr/>
        </p:nvSpPr>
        <p:spPr>
          <a:xfrm>
            <a:off x="358616" y="1420046"/>
            <a:ext cx="7572375" cy="369332"/>
          </a:xfrm>
          <a:prstGeom prst="rect">
            <a:avLst/>
          </a:prstGeom>
          <a:noFill/>
        </p:spPr>
        <p:txBody>
          <a:bodyPr wrap="square">
            <a:spAutoFit/>
          </a:bodyPr>
          <a:lstStyle/>
          <a:p>
            <a:pPr lvl="1"/>
            <a:r>
              <a:rPr lang="en-US" altLang="ja-JP" b="1" dirty="0" smtClean="0">
                <a:latin typeface="Calibri" panose="020F0502020204030204" pitchFamily="34" charset="0"/>
              </a:rPr>
              <a:t>Preparation: </a:t>
            </a:r>
          </a:p>
        </p:txBody>
      </p:sp>
      <p:sp>
        <p:nvSpPr>
          <p:cNvPr id="8" name="Rectangle 7"/>
          <p:cNvSpPr/>
          <p:nvPr/>
        </p:nvSpPr>
        <p:spPr>
          <a:xfrm>
            <a:off x="552449" y="678572"/>
            <a:ext cx="8981017" cy="369332"/>
          </a:xfrm>
          <a:prstGeom prst="rect">
            <a:avLst/>
          </a:prstGeom>
          <a:solidFill>
            <a:schemeClr val="tx2">
              <a:lumMod val="20000"/>
              <a:lumOff val="80000"/>
            </a:schemeClr>
          </a:solidFill>
        </p:spPr>
        <p:txBody>
          <a:bodyPr wrap="square">
            <a:spAutoFit/>
          </a:bodyPr>
          <a:lstStyle/>
          <a:p>
            <a:r>
              <a:rPr lang="en-US" dirty="0" smtClean="0">
                <a:latin typeface="Calibri" panose="020F0502020204030204" pitchFamily="34" charset="0"/>
                <a:cs typeface="Calibri" panose="020F0502020204030204" pitchFamily="34" charset="0"/>
              </a:rPr>
              <a:t>During the Kick-off we will invite some participants on-line for a web meeting.</a:t>
            </a:r>
          </a:p>
        </p:txBody>
      </p:sp>
      <p:sp>
        <p:nvSpPr>
          <p:cNvPr id="9" name="テキスト ボックス 2">
            <a:extLst>
              <a:ext uri="{FF2B5EF4-FFF2-40B4-BE49-F238E27FC236}">
                <a16:creationId xmlns:a16="http://schemas.microsoft.com/office/drawing/2014/main" id="{462E2032-2075-1D2F-D6D1-C4221961D886}"/>
              </a:ext>
            </a:extLst>
          </p:cNvPr>
          <p:cNvSpPr txBox="1"/>
          <p:nvPr/>
        </p:nvSpPr>
        <p:spPr>
          <a:xfrm>
            <a:off x="711200" y="1820156"/>
            <a:ext cx="7863840" cy="1569660"/>
          </a:xfrm>
          <a:prstGeom prst="rect">
            <a:avLst/>
          </a:prstGeom>
          <a:noFill/>
        </p:spPr>
        <p:txBody>
          <a:bodyPr wrap="square">
            <a:spAutoFit/>
          </a:bodyPr>
          <a:lstStyle/>
          <a:p>
            <a:pPr marL="800100" lvl="1" indent="-342900">
              <a:buAutoNum type="arabicPeriod"/>
            </a:pPr>
            <a:r>
              <a:rPr lang="en-US" altLang="ja-JP" sz="1600" b="1" dirty="0" smtClean="0">
                <a:latin typeface="Calibri" panose="020F0502020204030204" pitchFamily="34" charset="0"/>
              </a:rPr>
              <a:t>Conference room: </a:t>
            </a:r>
            <a:r>
              <a:rPr lang="en-US" altLang="ja-JP" sz="1600" dirty="0" smtClean="0">
                <a:latin typeface="Calibri" panose="020F0502020204030204" pitchFamily="34" charset="0"/>
              </a:rPr>
              <a:t>usually there might be 2 to 3 members from our team, in addition to the local team participant. So, any room that can accommodate everyone will be fine.</a:t>
            </a:r>
          </a:p>
          <a:p>
            <a:pPr marL="800100" lvl="1" indent="-342900">
              <a:buAutoNum type="arabicPeriod"/>
            </a:pPr>
            <a:endParaRPr lang="en-US" altLang="ja-JP" sz="1600" dirty="0" smtClean="0">
              <a:latin typeface="Calibri" panose="020F0502020204030204" pitchFamily="34" charset="0"/>
            </a:endParaRPr>
          </a:p>
          <a:p>
            <a:pPr marL="800100" lvl="1" indent="-342900">
              <a:buAutoNum type="arabicPeriod"/>
            </a:pPr>
            <a:r>
              <a:rPr lang="en-US" altLang="ja-JP" sz="1600" b="1" dirty="0" smtClean="0">
                <a:latin typeface="Calibri" panose="020F0502020204030204" pitchFamily="34" charset="0"/>
              </a:rPr>
              <a:t>Equipment: </a:t>
            </a:r>
            <a:r>
              <a:rPr lang="en-US" altLang="ja-JP" sz="1600" dirty="0" smtClean="0">
                <a:latin typeface="Calibri" panose="020F0502020204030204" pitchFamily="34" charset="0"/>
              </a:rPr>
              <a:t>as mentioned, we will be plugging-in additional members online, and it will be helpful if a screen and a conference speaker can be prepared. </a:t>
            </a:r>
          </a:p>
        </p:txBody>
      </p:sp>
    </p:spTree>
    <p:extLst>
      <p:ext uri="{BB962C8B-B14F-4D97-AF65-F5344CB8AC3E}">
        <p14:creationId xmlns:p14="http://schemas.microsoft.com/office/powerpoint/2010/main" val="28554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973856433"/>
              </p:ext>
            </p:extLst>
          </p:nvPr>
        </p:nvGraphicFramePr>
        <p:xfrm>
          <a:off x="1173178" y="1143215"/>
          <a:ext cx="2015836" cy="1296241"/>
        </p:xfrm>
        <a:graphic>
          <a:graphicData uri="http://schemas.openxmlformats.org/presentationml/2006/ole">
            <mc:AlternateContent xmlns:mc="http://schemas.openxmlformats.org/markup-compatibility/2006">
              <mc:Choice xmlns:v="urn:schemas-microsoft-com:vml" Requires="v">
                <p:oleObj spid="_x0000_s6172" name="Worksheet" r:id="rId3" imgW="13182756" imgH="8477319" progId="Excel.Sheet.12">
                  <p:embed/>
                </p:oleObj>
              </mc:Choice>
              <mc:Fallback>
                <p:oleObj name="Worksheet" r:id="rId3" imgW="13182756" imgH="8477319" progId="Excel.Sheet.12">
                  <p:embed/>
                  <p:pic>
                    <p:nvPicPr>
                      <p:cNvPr id="0" name=""/>
                      <p:cNvPicPr/>
                      <p:nvPr/>
                    </p:nvPicPr>
                    <p:blipFill>
                      <a:blip r:embed="rId4"/>
                      <a:stretch>
                        <a:fillRect/>
                      </a:stretch>
                    </p:blipFill>
                    <p:spPr>
                      <a:xfrm>
                        <a:off x="1173178" y="1143215"/>
                        <a:ext cx="2015836" cy="1296241"/>
                      </a:xfrm>
                      <a:prstGeom prst="rect">
                        <a:avLst/>
                      </a:prstGeom>
                      <a:ln>
                        <a:solidFill>
                          <a:srgbClr val="C00000"/>
                        </a:solidFill>
                      </a:ln>
                    </p:spPr>
                  </p:pic>
                </p:oleObj>
              </mc:Fallback>
            </mc:AlternateContent>
          </a:graphicData>
        </a:graphic>
      </p:graphicFrame>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4144399914"/>
              </p:ext>
            </p:extLst>
          </p:nvPr>
        </p:nvGraphicFramePr>
        <p:xfrm>
          <a:off x="1173178" y="3275445"/>
          <a:ext cx="2015836" cy="1395181"/>
        </p:xfrm>
        <a:graphic>
          <a:graphicData uri="http://schemas.openxmlformats.org/presentationml/2006/ole">
            <mc:AlternateContent xmlns:mc="http://schemas.openxmlformats.org/markup-compatibility/2006">
              <mc:Choice xmlns:v="urn:schemas-microsoft-com:vml" Requires="v">
                <p:oleObj spid="_x0000_s6173" name="Presentation" r:id="rId5" imgW="4471289" imgH="3093589" progId="PowerPoint.Show.12">
                  <p:embed/>
                </p:oleObj>
              </mc:Choice>
              <mc:Fallback>
                <p:oleObj name="Presentation" r:id="rId5" imgW="4471289" imgH="3093589" progId="PowerPoint.Show.12">
                  <p:embed/>
                  <p:pic>
                    <p:nvPicPr>
                      <p:cNvPr id="0" name=""/>
                      <p:cNvPicPr/>
                      <p:nvPr/>
                    </p:nvPicPr>
                    <p:blipFill>
                      <a:blip r:embed="rId6"/>
                      <a:stretch>
                        <a:fillRect/>
                      </a:stretch>
                    </p:blipFill>
                    <p:spPr>
                      <a:xfrm>
                        <a:off x="1173178" y="3275445"/>
                        <a:ext cx="2015836" cy="1395181"/>
                      </a:xfrm>
                      <a:prstGeom prst="rect">
                        <a:avLst/>
                      </a:prstGeom>
                      <a:ln>
                        <a:solidFill>
                          <a:srgbClr val="C00000"/>
                        </a:solidFill>
                      </a:ln>
                    </p:spPr>
                  </p:pic>
                </p:oleObj>
              </mc:Fallback>
            </mc:AlternateContent>
          </a:graphicData>
        </a:graphic>
      </p:graphicFrame>
      <p:sp>
        <p:nvSpPr>
          <p:cNvPr id="6" name="Rectangle 5"/>
          <p:cNvSpPr/>
          <p:nvPr/>
        </p:nvSpPr>
        <p:spPr>
          <a:xfrm>
            <a:off x="552450" y="773883"/>
            <a:ext cx="6005388" cy="369332"/>
          </a:xfrm>
          <a:prstGeom prst="rect">
            <a:avLst/>
          </a:prstGeom>
        </p:spPr>
        <p:txBody>
          <a:bodyPr wrap="square">
            <a:spAutoFit/>
          </a:bodyPr>
          <a:lstStyle/>
          <a:p>
            <a:r>
              <a:rPr lang="en-US" dirty="0"/>
              <a:t>Supplier Data_sample.xlsx</a:t>
            </a:r>
          </a:p>
        </p:txBody>
      </p:sp>
      <p:sp>
        <p:nvSpPr>
          <p:cNvPr id="7" name="Rectangle 6"/>
          <p:cNvSpPr/>
          <p:nvPr/>
        </p:nvSpPr>
        <p:spPr>
          <a:xfrm>
            <a:off x="631708" y="2808788"/>
            <a:ext cx="6005388" cy="369332"/>
          </a:xfrm>
          <a:prstGeom prst="rect">
            <a:avLst/>
          </a:prstGeom>
        </p:spPr>
        <p:txBody>
          <a:bodyPr wrap="square">
            <a:spAutoFit/>
          </a:bodyPr>
          <a:lstStyle/>
          <a:p>
            <a:r>
              <a:rPr lang="en-US" dirty="0" err="1"/>
              <a:t>Coupa_Definition</a:t>
            </a:r>
            <a:r>
              <a:rPr lang="en-US" dirty="0"/>
              <a:t> Sheet Explanatory </a:t>
            </a:r>
            <a:r>
              <a:rPr lang="en-US" dirty="0" smtClean="0"/>
              <a:t>Document.pptx</a:t>
            </a:r>
            <a:endParaRPr lang="en-US" dirty="0"/>
          </a:p>
        </p:txBody>
      </p:sp>
    </p:spTree>
    <p:extLst>
      <p:ext uri="{BB962C8B-B14F-4D97-AF65-F5344CB8AC3E}">
        <p14:creationId xmlns:p14="http://schemas.microsoft.com/office/powerpoint/2010/main" val="607723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4" name="Rectangle 3"/>
          <p:cNvSpPr/>
          <p:nvPr/>
        </p:nvSpPr>
        <p:spPr>
          <a:xfrm>
            <a:off x="275167" y="916301"/>
            <a:ext cx="9393766" cy="2343366"/>
          </a:xfrm>
          <a:prstGeom prst="rect">
            <a:avLst/>
          </a:prstGeom>
          <a:solidFill>
            <a:schemeClr val="bg2">
              <a:lumMod val="20000"/>
              <a:lumOff val="80000"/>
            </a:schemeClr>
          </a:solidFill>
        </p:spPr>
        <p:txBody>
          <a:bodyPr/>
          <a:lstStyle/>
          <a:p>
            <a:pPr marL="342900" indent="-342900" defTabSz="685800">
              <a:lnSpc>
                <a:spcPts val="2200"/>
              </a:lnSpc>
              <a:spcBef>
                <a:spcPts val="300"/>
              </a:spcBef>
              <a:buFont typeface="Arial" panose="020B0604020202020204" pitchFamily="34" charset="0"/>
              <a:buChar char="•"/>
            </a:pPr>
            <a:endParaRPr lang="en-US" altLang="en-US" sz="2000" dirty="0">
              <a:latin typeface="Calibri" panose="020F0502020204030204" pitchFamily="34" charset="0"/>
              <a:cs typeface="Calibri" panose="020F0502020204030204" pitchFamily="34" charset="0"/>
            </a:endParaRPr>
          </a:p>
          <a:p>
            <a:pPr defTabSz="685800">
              <a:lnSpc>
                <a:spcPts val="2200"/>
              </a:lnSpc>
              <a:spcBef>
                <a:spcPts val="300"/>
              </a:spcBef>
            </a:pPr>
            <a:r>
              <a:rPr lang="en-US" altLang="en-US" sz="2000" dirty="0" smtClean="0">
                <a:latin typeface="Calibri" panose="020F0502020204030204" pitchFamily="34" charset="0"/>
                <a:cs typeface="Calibri" panose="020F0502020204030204" pitchFamily="34" charset="0"/>
              </a:rPr>
              <a:t>We believe </a:t>
            </a:r>
            <a:r>
              <a:rPr lang="en-US" altLang="en-US" sz="2000" dirty="0">
                <a:latin typeface="Calibri" panose="020F0502020204030204" pitchFamily="34" charset="0"/>
                <a:cs typeface="Calibri" panose="020F0502020204030204" pitchFamily="34" charset="0"/>
              </a:rPr>
              <a:t>that Coupa will be a valuable asset to your team, and we're here to answer any questions you may have and help you get started with Coupa.</a:t>
            </a:r>
          </a:p>
          <a:p>
            <a:pPr marL="342900" indent="-342900" defTabSz="685800">
              <a:lnSpc>
                <a:spcPts val="2200"/>
              </a:lnSpc>
              <a:spcBef>
                <a:spcPts val="300"/>
              </a:spcBef>
              <a:buFont typeface="Arial" panose="020B0604020202020204" pitchFamily="34" charset="0"/>
              <a:buChar char="•"/>
            </a:pPr>
            <a:endParaRPr lang="en-US" altLang="en-US" sz="2000" dirty="0">
              <a:latin typeface="Calibri" panose="020F0502020204030204" pitchFamily="34" charset="0"/>
              <a:cs typeface="Calibri" panose="020F0502020204030204" pitchFamily="34" charset="0"/>
            </a:endParaRPr>
          </a:p>
          <a:p>
            <a:pPr defTabSz="685800">
              <a:lnSpc>
                <a:spcPts val="2200"/>
              </a:lnSpc>
              <a:spcBef>
                <a:spcPts val="300"/>
              </a:spcBef>
            </a:pPr>
            <a:r>
              <a:rPr lang="en-US" altLang="en-US" sz="2000" dirty="0">
                <a:latin typeface="Calibri" panose="020F0502020204030204" pitchFamily="34" charset="0"/>
                <a:cs typeface="Calibri" panose="020F0502020204030204" pitchFamily="34" charset="0"/>
              </a:rPr>
              <a:t>We look forward to you and making this project a success</a:t>
            </a:r>
            <a:r>
              <a:rPr lang="en-US" altLang="en-US" sz="2000" dirty="0" smtClean="0">
                <a:latin typeface="Calibri" panose="020F0502020204030204" pitchFamily="34" charset="0"/>
                <a:cs typeface="Calibri" panose="020F0502020204030204" pitchFamily="34" charset="0"/>
              </a:rPr>
              <a:t>! </a:t>
            </a:r>
          </a:p>
          <a:p>
            <a:pPr defTabSz="685800">
              <a:lnSpc>
                <a:spcPts val="2200"/>
              </a:lnSpc>
              <a:spcBef>
                <a:spcPts val="300"/>
              </a:spcBef>
            </a:pPr>
            <a:endParaRPr lang="en-US" altLang="en-US" sz="2000" dirty="0">
              <a:latin typeface="Calibri" panose="020F0502020204030204" pitchFamily="34" charset="0"/>
              <a:cs typeface="Calibri" panose="020F0502020204030204" pitchFamily="34" charset="0"/>
            </a:endParaRPr>
          </a:p>
          <a:p>
            <a:pPr defTabSz="685800">
              <a:lnSpc>
                <a:spcPts val="2200"/>
              </a:lnSpc>
              <a:spcBef>
                <a:spcPts val="300"/>
              </a:spcBef>
            </a:pPr>
            <a:r>
              <a:rPr lang="en-US" altLang="en-US" sz="2000" dirty="0" smtClean="0">
                <a:latin typeface="Calibri" panose="020F0502020204030204" pitchFamily="34" charset="0"/>
                <a:cs typeface="Calibri" panose="020F0502020204030204" pitchFamily="34" charset="0"/>
              </a:rPr>
              <a:t>See you in Kick-off!</a:t>
            </a:r>
            <a:endParaRPr lang="en-US"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2256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218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939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5983" y="634175"/>
            <a:ext cx="9234035" cy="917534"/>
          </a:xfrm>
        </p:spPr>
        <p:txBody>
          <a:bodyPr/>
          <a:lstStyle/>
          <a:p>
            <a:pPr marL="0" indent="0">
              <a:buNone/>
            </a:pPr>
            <a:r>
              <a:rPr lang="en-US" dirty="0"/>
              <a:t>We are </a:t>
            </a:r>
            <a:r>
              <a:rPr lang="en-US" dirty="0" smtClean="0"/>
              <a:t>excited to have you on-board! Our </a:t>
            </a:r>
            <a:r>
              <a:rPr lang="en-US" dirty="0"/>
              <a:t>end goal is to create a more efficient invoicing and requisitioning process </a:t>
            </a:r>
            <a:r>
              <a:rPr lang="en-US" dirty="0" smtClean="0"/>
              <a:t>as we </a:t>
            </a:r>
            <a:r>
              <a:rPr lang="en-US" dirty="0"/>
              <a:t>transition from P2P traditional methods to Coupa</a:t>
            </a:r>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a:t>INTRODUCTION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48427774"/>
              </p:ext>
            </p:extLst>
          </p:nvPr>
        </p:nvGraphicFramePr>
        <p:xfrm>
          <a:off x="335983" y="2068298"/>
          <a:ext cx="8032162" cy="4162735"/>
        </p:xfrm>
        <a:graphic>
          <a:graphicData uri="http://schemas.openxmlformats.org/drawingml/2006/table">
            <a:tbl>
              <a:tblPr>
                <a:tableStyleId>{5940675A-B579-460E-94D1-54222C63F5DA}</a:tableStyleId>
              </a:tblPr>
              <a:tblGrid>
                <a:gridCol w="1282448">
                  <a:extLst>
                    <a:ext uri="{9D8B030D-6E8A-4147-A177-3AD203B41FA5}">
                      <a16:colId xmlns:a16="http://schemas.microsoft.com/office/drawing/2014/main" val="356437397"/>
                    </a:ext>
                  </a:extLst>
                </a:gridCol>
                <a:gridCol w="2879678">
                  <a:extLst>
                    <a:ext uri="{9D8B030D-6E8A-4147-A177-3AD203B41FA5}">
                      <a16:colId xmlns:a16="http://schemas.microsoft.com/office/drawing/2014/main" val="3443363078"/>
                    </a:ext>
                  </a:extLst>
                </a:gridCol>
                <a:gridCol w="3870036">
                  <a:extLst>
                    <a:ext uri="{9D8B030D-6E8A-4147-A177-3AD203B41FA5}">
                      <a16:colId xmlns:a16="http://schemas.microsoft.com/office/drawing/2014/main" val="851150808"/>
                    </a:ext>
                  </a:extLst>
                </a:gridCol>
              </a:tblGrid>
              <a:tr h="334225">
                <a:tc>
                  <a:txBody>
                    <a:bodyPr/>
                    <a:lstStyle/>
                    <a:p>
                      <a:pPr algn="ctr" rtl="0" fontAlgn="b"/>
                      <a:r>
                        <a:rPr lang="en-US" sz="1200" b="1" dirty="0">
                          <a:solidFill>
                            <a:schemeClr val="bg1"/>
                          </a:solidFill>
                          <a:effectLst/>
                        </a:rPr>
                        <a:t>Feature</a:t>
                      </a:r>
                    </a:p>
                  </a:txBody>
                  <a:tcPr marL="3824" marR="3824" marT="2549" marB="2549" anchor="ctr">
                    <a:solidFill>
                      <a:schemeClr val="accent1"/>
                    </a:solidFill>
                  </a:tcPr>
                </a:tc>
                <a:tc>
                  <a:txBody>
                    <a:bodyPr/>
                    <a:lstStyle/>
                    <a:p>
                      <a:pPr algn="ctr" rtl="0" fontAlgn="b"/>
                      <a:r>
                        <a:rPr lang="en-US" sz="1200" b="1" dirty="0">
                          <a:solidFill>
                            <a:schemeClr val="bg1"/>
                          </a:solidFill>
                          <a:effectLst/>
                        </a:rPr>
                        <a:t>Conventional P2P</a:t>
                      </a:r>
                    </a:p>
                  </a:txBody>
                  <a:tcPr marL="3824" marR="3824" marT="2549" marB="2549" anchor="ctr">
                    <a:solidFill>
                      <a:schemeClr val="accent1"/>
                    </a:solidFill>
                  </a:tcPr>
                </a:tc>
                <a:tc>
                  <a:txBody>
                    <a:bodyPr/>
                    <a:lstStyle/>
                    <a:p>
                      <a:pPr algn="ctr" rtl="0" fontAlgn="b"/>
                      <a:r>
                        <a:rPr lang="en-US" sz="1200" b="1" dirty="0">
                          <a:solidFill>
                            <a:schemeClr val="bg1"/>
                          </a:solidFill>
                          <a:effectLst/>
                        </a:rPr>
                        <a:t>Coupa</a:t>
                      </a:r>
                    </a:p>
                  </a:txBody>
                  <a:tcPr marL="3824" marR="3824" marT="2549" marB="2549" anchor="ctr">
                    <a:solidFill>
                      <a:schemeClr val="accent1"/>
                    </a:solidFill>
                  </a:tcPr>
                </a:tc>
                <a:extLst>
                  <a:ext uri="{0D108BD9-81ED-4DB2-BD59-A6C34878D82A}">
                    <a16:rowId xmlns:a16="http://schemas.microsoft.com/office/drawing/2014/main" val="3111160469"/>
                  </a:ext>
                </a:extLst>
              </a:tr>
              <a:tr h="505131">
                <a:tc>
                  <a:txBody>
                    <a:bodyPr/>
                    <a:lstStyle/>
                    <a:p>
                      <a:pPr algn="just" rtl="0" fontAlgn="b"/>
                      <a:r>
                        <a:rPr lang="en-US" sz="1100" dirty="0">
                          <a:effectLst/>
                        </a:rPr>
                        <a:t>Requests for Purchase</a:t>
                      </a:r>
                    </a:p>
                  </a:txBody>
                  <a:tcPr marL="3824" marR="3824" marT="2549" marB="2549"/>
                </a:tc>
                <a:tc>
                  <a:txBody>
                    <a:bodyPr/>
                    <a:lstStyle/>
                    <a:p>
                      <a:pPr algn="just" rtl="0" fontAlgn="b"/>
                      <a:r>
                        <a:rPr lang="en-US" sz="1100" dirty="0">
                          <a:effectLst/>
                        </a:rPr>
                        <a:t>Manual creation by requestor, often on paper forms or through email.</a:t>
                      </a:r>
                    </a:p>
                  </a:txBody>
                  <a:tcPr marL="3824" marR="3824" marT="2549" marB="2549"/>
                </a:tc>
                <a:tc>
                  <a:txBody>
                    <a:bodyPr/>
                    <a:lstStyle/>
                    <a:p>
                      <a:pPr algn="just" rtl="0" fontAlgn="b"/>
                      <a:r>
                        <a:rPr lang="en-US" sz="1100">
                          <a:effectLst/>
                        </a:rPr>
                        <a:t>Automated or self-service request creation through a web portal or internal system.</a:t>
                      </a:r>
                    </a:p>
                  </a:txBody>
                  <a:tcPr marL="0" marR="0" marT="2549" marB="2549"/>
                </a:tc>
                <a:extLst>
                  <a:ext uri="{0D108BD9-81ED-4DB2-BD59-A6C34878D82A}">
                    <a16:rowId xmlns:a16="http://schemas.microsoft.com/office/drawing/2014/main" val="939543111"/>
                  </a:ext>
                </a:extLst>
              </a:tr>
              <a:tr h="465729">
                <a:tc>
                  <a:txBody>
                    <a:bodyPr/>
                    <a:lstStyle/>
                    <a:p>
                      <a:pPr algn="just" rtl="0" fontAlgn="b"/>
                      <a:r>
                        <a:rPr lang="en-US" sz="1100" dirty="0">
                          <a:effectLst/>
                        </a:rPr>
                        <a:t>Error Prone</a:t>
                      </a:r>
                    </a:p>
                  </a:txBody>
                  <a:tcPr marL="3824" marR="3824" marT="2549" marB="2549"/>
                </a:tc>
                <a:tc>
                  <a:txBody>
                    <a:bodyPr/>
                    <a:lstStyle/>
                    <a:p>
                      <a:pPr algn="just" rtl="0" fontAlgn="b"/>
                      <a:r>
                        <a:rPr lang="en-US" sz="1100" dirty="0">
                          <a:effectLst/>
                        </a:rPr>
                        <a:t>Prone to errors due to manual data entry and lack of standardization.</a:t>
                      </a:r>
                    </a:p>
                  </a:txBody>
                  <a:tcPr marL="3824" marR="3824" marT="2549" marB="2549"/>
                </a:tc>
                <a:tc>
                  <a:txBody>
                    <a:bodyPr/>
                    <a:lstStyle/>
                    <a:p>
                      <a:pPr algn="just" rtl="0" fontAlgn="b"/>
                      <a:r>
                        <a:rPr lang="en-US" sz="1100" dirty="0">
                          <a:effectLst/>
                        </a:rPr>
                        <a:t>Reduced errors due to system validations and data consistency.</a:t>
                      </a:r>
                    </a:p>
                  </a:txBody>
                  <a:tcPr marL="0" marR="0" marT="2549" marB="2549"/>
                </a:tc>
                <a:extLst>
                  <a:ext uri="{0D108BD9-81ED-4DB2-BD59-A6C34878D82A}">
                    <a16:rowId xmlns:a16="http://schemas.microsoft.com/office/drawing/2014/main" val="1872003410"/>
                  </a:ext>
                </a:extLst>
              </a:tr>
              <a:tr h="478181">
                <a:tc>
                  <a:txBody>
                    <a:bodyPr/>
                    <a:lstStyle/>
                    <a:p>
                      <a:pPr algn="just" rtl="0" fontAlgn="b"/>
                      <a:r>
                        <a:rPr lang="en-US" sz="1100">
                          <a:effectLst/>
                        </a:rPr>
                        <a:t>Purchase Orders</a:t>
                      </a:r>
                    </a:p>
                  </a:txBody>
                  <a:tcPr marL="3824" marR="3824" marT="2549" marB="2549"/>
                </a:tc>
                <a:tc>
                  <a:txBody>
                    <a:bodyPr/>
                    <a:lstStyle/>
                    <a:p>
                      <a:pPr algn="just" rtl="0" fontAlgn="b"/>
                      <a:r>
                        <a:rPr lang="en-US" sz="1100" dirty="0">
                          <a:effectLst/>
                        </a:rPr>
                        <a:t>Manual creation of POs based on approved RFPs.</a:t>
                      </a:r>
                    </a:p>
                  </a:txBody>
                  <a:tcPr marL="3824" marR="3824" marT="2549" marB="2549"/>
                </a:tc>
                <a:tc>
                  <a:txBody>
                    <a:bodyPr/>
                    <a:lstStyle/>
                    <a:p>
                      <a:pPr algn="just" rtl="0" fontAlgn="b"/>
                      <a:r>
                        <a:rPr lang="en-US" sz="1100" dirty="0">
                          <a:effectLst/>
                        </a:rPr>
                        <a:t>Automatic PO generation upon approval of RFP</a:t>
                      </a:r>
                      <a:r>
                        <a:rPr lang="en-US" sz="1100" dirty="0" smtClean="0">
                          <a:effectLst/>
                        </a:rPr>
                        <a:t>.</a:t>
                      </a:r>
                    </a:p>
                    <a:p>
                      <a:pPr algn="just" rtl="0" fontAlgn="b"/>
                      <a:endParaRPr lang="en-US" sz="1100" dirty="0">
                        <a:effectLst/>
                      </a:endParaRPr>
                    </a:p>
                  </a:txBody>
                  <a:tcPr marL="0" marR="0" marT="2549" marB="2549"/>
                </a:tc>
                <a:extLst>
                  <a:ext uri="{0D108BD9-81ED-4DB2-BD59-A6C34878D82A}">
                    <a16:rowId xmlns:a16="http://schemas.microsoft.com/office/drawing/2014/main" val="3397911802"/>
                  </a:ext>
                </a:extLst>
              </a:tr>
              <a:tr h="489527">
                <a:tc>
                  <a:txBody>
                    <a:bodyPr/>
                    <a:lstStyle/>
                    <a:p>
                      <a:pPr algn="just" rtl="0" fontAlgn="b"/>
                      <a:r>
                        <a:rPr lang="en-US" sz="1100">
                          <a:effectLst/>
                        </a:rPr>
                        <a:t>PO Visibility</a:t>
                      </a:r>
                    </a:p>
                  </a:txBody>
                  <a:tcPr marL="3824" marR="3824" marT="2549" marB="2549"/>
                </a:tc>
                <a:tc>
                  <a:txBody>
                    <a:bodyPr/>
                    <a:lstStyle/>
                    <a:p>
                      <a:pPr algn="just" rtl="0" fontAlgn="b"/>
                      <a:r>
                        <a:rPr lang="en-US" sz="1100" dirty="0">
                          <a:effectLst/>
                        </a:rPr>
                        <a:t>Limited visibility of POs for requestors and suppliers.</a:t>
                      </a:r>
                    </a:p>
                  </a:txBody>
                  <a:tcPr marL="3824" marR="3824" marT="2549" marB="2549"/>
                </a:tc>
                <a:tc>
                  <a:txBody>
                    <a:bodyPr/>
                    <a:lstStyle/>
                    <a:p>
                      <a:pPr algn="just" rtl="0" fontAlgn="b"/>
                      <a:r>
                        <a:rPr lang="en-US" sz="1100" dirty="0">
                          <a:effectLst/>
                        </a:rPr>
                        <a:t>Real-time visibility of POs for all stakeholders involved.</a:t>
                      </a:r>
                    </a:p>
                  </a:txBody>
                  <a:tcPr marL="0" marR="0" marT="2549" marB="2549"/>
                </a:tc>
                <a:extLst>
                  <a:ext uri="{0D108BD9-81ED-4DB2-BD59-A6C34878D82A}">
                    <a16:rowId xmlns:a16="http://schemas.microsoft.com/office/drawing/2014/main" val="3714835609"/>
                  </a:ext>
                </a:extLst>
              </a:tr>
              <a:tr h="498764">
                <a:tc>
                  <a:txBody>
                    <a:bodyPr/>
                    <a:lstStyle/>
                    <a:p>
                      <a:pPr algn="just" rtl="0" fontAlgn="b"/>
                      <a:r>
                        <a:rPr lang="en-US" sz="1100">
                          <a:effectLst/>
                        </a:rPr>
                        <a:t>Invoice Processing</a:t>
                      </a:r>
                    </a:p>
                  </a:txBody>
                  <a:tcPr marL="3824" marR="3824" marT="2549" marB="2549"/>
                </a:tc>
                <a:tc>
                  <a:txBody>
                    <a:bodyPr/>
                    <a:lstStyle/>
                    <a:p>
                      <a:pPr algn="just" rtl="0" fontAlgn="b"/>
                      <a:r>
                        <a:rPr lang="en-US" sz="1100" dirty="0">
                          <a:effectLst/>
                        </a:rPr>
                        <a:t>Manual data entry of invoices, often requiring physical copies.</a:t>
                      </a:r>
                    </a:p>
                  </a:txBody>
                  <a:tcPr marL="3824" marR="3824" marT="2549" marB="2549"/>
                </a:tc>
                <a:tc>
                  <a:txBody>
                    <a:bodyPr/>
                    <a:lstStyle/>
                    <a:p>
                      <a:pPr algn="just" rtl="0" fontAlgn="b"/>
                      <a:r>
                        <a:rPr lang="en-US" sz="1100" dirty="0">
                          <a:effectLst/>
                        </a:rPr>
                        <a:t>Automated invoice matching with corresponding </a:t>
                      </a:r>
                      <a:r>
                        <a:rPr lang="en-US" sz="1100" dirty="0" err="1">
                          <a:effectLst/>
                        </a:rPr>
                        <a:t>POs.</a:t>
                      </a:r>
                      <a:r>
                        <a:rPr lang="en-US" sz="1100" dirty="0">
                          <a:effectLst/>
                        </a:rPr>
                        <a:t> Manual entry still possible for non-PO invoices.</a:t>
                      </a:r>
                    </a:p>
                  </a:txBody>
                  <a:tcPr marL="0" marR="0" marT="2549" marB="2549"/>
                </a:tc>
                <a:extLst>
                  <a:ext uri="{0D108BD9-81ED-4DB2-BD59-A6C34878D82A}">
                    <a16:rowId xmlns:a16="http://schemas.microsoft.com/office/drawing/2014/main" val="1741220592"/>
                  </a:ext>
                </a:extLst>
              </a:tr>
              <a:tr h="465729">
                <a:tc>
                  <a:txBody>
                    <a:bodyPr/>
                    <a:lstStyle/>
                    <a:p>
                      <a:pPr algn="just" rtl="0" fontAlgn="b"/>
                      <a:r>
                        <a:rPr lang="en-US" sz="1100">
                          <a:effectLst/>
                        </a:rPr>
                        <a:t>Invoice Approval</a:t>
                      </a:r>
                    </a:p>
                  </a:txBody>
                  <a:tcPr marL="3824" marR="3824" marT="2549" marB="2549"/>
                </a:tc>
                <a:tc>
                  <a:txBody>
                    <a:bodyPr/>
                    <a:lstStyle/>
                    <a:p>
                      <a:pPr algn="just" rtl="0" fontAlgn="b"/>
                      <a:r>
                        <a:rPr lang="en-US" sz="1100" dirty="0">
                          <a:effectLst/>
                        </a:rPr>
                        <a:t>Manual routing for invoice approvals.</a:t>
                      </a:r>
                    </a:p>
                  </a:txBody>
                  <a:tcPr marL="3824" marR="3824" marT="2549" marB="2549"/>
                </a:tc>
                <a:tc>
                  <a:txBody>
                    <a:bodyPr/>
                    <a:lstStyle/>
                    <a:p>
                      <a:pPr algn="just" rtl="0" fontAlgn="b"/>
                      <a:r>
                        <a:rPr lang="en-US" sz="1100" dirty="0">
                          <a:effectLst/>
                        </a:rPr>
                        <a:t>Electronically routed for approvals with faster processing times.</a:t>
                      </a:r>
                    </a:p>
                  </a:txBody>
                  <a:tcPr marL="0" marR="0" marT="2549" marB="2549"/>
                </a:tc>
                <a:extLst>
                  <a:ext uri="{0D108BD9-81ED-4DB2-BD59-A6C34878D82A}">
                    <a16:rowId xmlns:a16="http://schemas.microsoft.com/office/drawing/2014/main" val="2470557075"/>
                  </a:ext>
                </a:extLst>
              </a:tr>
              <a:tr h="459720">
                <a:tc>
                  <a:txBody>
                    <a:bodyPr/>
                    <a:lstStyle/>
                    <a:p>
                      <a:pPr algn="just" rtl="0" fontAlgn="b"/>
                      <a:r>
                        <a:rPr lang="en-US" sz="1100">
                          <a:effectLst/>
                        </a:rPr>
                        <a:t>Payment Processing</a:t>
                      </a:r>
                    </a:p>
                  </a:txBody>
                  <a:tcPr marL="3824" marR="3824" marT="2549" marB="2549"/>
                </a:tc>
                <a:tc>
                  <a:txBody>
                    <a:bodyPr/>
                    <a:lstStyle/>
                    <a:p>
                      <a:pPr algn="just" rtl="0" fontAlgn="b"/>
                      <a:r>
                        <a:rPr lang="en-US" sz="1100">
                          <a:effectLst/>
                        </a:rPr>
                        <a:t>Manual checks or bank transfers are initiated.</a:t>
                      </a:r>
                    </a:p>
                  </a:txBody>
                  <a:tcPr marL="3824" marR="3824" marT="2549" marB="2549"/>
                </a:tc>
                <a:tc>
                  <a:txBody>
                    <a:bodyPr/>
                    <a:lstStyle/>
                    <a:p>
                      <a:pPr algn="just" rtl="0" fontAlgn="b"/>
                      <a:r>
                        <a:rPr lang="en-US" sz="1100" dirty="0">
                          <a:effectLst/>
                        </a:rPr>
                        <a:t>Automated payments based on approved invoices.</a:t>
                      </a:r>
                    </a:p>
                  </a:txBody>
                  <a:tcPr marL="0" marR="0" marT="2549" marB="2549"/>
                </a:tc>
                <a:extLst>
                  <a:ext uri="{0D108BD9-81ED-4DB2-BD59-A6C34878D82A}">
                    <a16:rowId xmlns:a16="http://schemas.microsoft.com/office/drawing/2014/main" val="2276853305"/>
                  </a:ext>
                </a:extLst>
              </a:tr>
              <a:tr h="465729">
                <a:tc>
                  <a:txBody>
                    <a:bodyPr/>
                    <a:lstStyle/>
                    <a:p>
                      <a:pPr algn="just" rtl="0" fontAlgn="b"/>
                      <a:r>
                        <a:rPr lang="en-US" sz="1100">
                          <a:effectLst/>
                        </a:rPr>
                        <a:t>Reporting</a:t>
                      </a:r>
                    </a:p>
                  </a:txBody>
                  <a:tcPr marL="3824" marR="3824" marT="2549" marB="2549"/>
                </a:tc>
                <a:tc>
                  <a:txBody>
                    <a:bodyPr/>
                    <a:lstStyle/>
                    <a:p>
                      <a:pPr algn="just" rtl="0" fontAlgn="b"/>
                      <a:r>
                        <a:rPr lang="en-US" sz="1100" dirty="0">
                          <a:effectLst/>
                        </a:rPr>
                        <a:t>Manual generation of reports or limited reporting capabilities.</a:t>
                      </a:r>
                    </a:p>
                  </a:txBody>
                  <a:tcPr marL="3824" marR="3824" marT="2549" marB="2549"/>
                </a:tc>
                <a:tc>
                  <a:txBody>
                    <a:bodyPr/>
                    <a:lstStyle/>
                    <a:p>
                      <a:pPr algn="just" rtl="0" fontAlgn="b"/>
                      <a:r>
                        <a:rPr lang="en-US" sz="1100" dirty="0">
                          <a:effectLst/>
                        </a:rPr>
                        <a:t>Extensive reporting and data analytics capabilities.</a:t>
                      </a:r>
                    </a:p>
                  </a:txBody>
                  <a:tcPr marL="0" marR="0" marT="2549" marB="2549"/>
                </a:tc>
                <a:extLst>
                  <a:ext uri="{0D108BD9-81ED-4DB2-BD59-A6C34878D82A}">
                    <a16:rowId xmlns:a16="http://schemas.microsoft.com/office/drawing/2014/main" val="2596473835"/>
                  </a:ext>
                </a:extLst>
              </a:tr>
            </a:tbl>
          </a:graphicData>
        </a:graphic>
      </p:graphicFrame>
    </p:spTree>
    <p:extLst>
      <p:ext uri="{BB962C8B-B14F-4D97-AF65-F5344CB8AC3E}">
        <p14:creationId xmlns:p14="http://schemas.microsoft.com/office/powerpoint/2010/main" val="130864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プレースホルダー 38"/>
          <p:cNvSpPr>
            <a:spLocks noGrp="1"/>
          </p:cNvSpPr>
          <p:nvPr>
            <p:ph type="body" sz="quarter" idx="10"/>
          </p:nvPr>
        </p:nvSpPr>
        <p:spPr>
          <a:xfrm>
            <a:off x="335983" y="634176"/>
            <a:ext cx="9234035" cy="326406"/>
          </a:xfrm>
        </p:spPr>
        <p:txBody>
          <a:bodyPr lIns="72000" rIns="72000"/>
          <a:lstStyle/>
          <a:p>
            <a:pPr marL="0" indent="0">
              <a:buNone/>
            </a:pPr>
            <a:r>
              <a:rPr lang="en-US" dirty="0"/>
              <a:t>Here are some of many benefits that you as supplier can enjoy as we embark Coupa.</a:t>
            </a:r>
            <a:endParaRPr lang="en-US" dirty="0"/>
          </a:p>
        </p:txBody>
      </p:sp>
      <p:graphicFrame>
        <p:nvGraphicFramePr>
          <p:cNvPr id="4" name="表 173">
            <a:extLst>
              <a:ext uri="{FF2B5EF4-FFF2-40B4-BE49-F238E27FC236}">
                <a16:creationId xmlns:a16="http://schemas.microsoft.com/office/drawing/2014/main" id="{64235CD7-87CC-4B4A-8E86-AD760FF84B6D}"/>
              </a:ext>
            </a:extLst>
          </p:cNvPr>
          <p:cNvGraphicFramePr>
            <a:graphicFrameLocks noGrp="1"/>
          </p:cNvGraphicFramePr>
          <p:nvPr>
            <p:extLst>
              <p:ext uri="{D42A27DB-BD31-4B8C-83A1-F6EECF244321}">
                <p14:modId xmlns:p14="http://schemas.microsoft.com/office/powerpoint/2010/main" val="1684262386"/>
              </p:ext>
            </p:extLst>
          </p:nvPr>
        </p:nvGraphicFramePr>
        <p:xfrm>
          <a:off x="495457" y="1068101"/>
          <a:ext cx="8774152" cy="4972571"/>
        </p:xfrm>
        <a:graphic>
          <a:graphicData uri="http://schemas.openxmlformats.org/drawingml/2006/table">
            <a:tbl>
              <a:tblPr firstRow="1" bandRow="1">
                <a:tableStyleId>{2D5ABB26-0587-4C30-8999-92F81FD0307C}</a:tableStyleId>
              </a:tblPr>
              <a:tblGrid>
                <a:gridCol w="1406148">
                  <a:extLst>
                    <a:ext uri="{9D8B030D-6E8A-4147-A177-3AD203B41FA5}">
                      <a16:colId xmlns:a16="http://schemas.microsoft.com/office/drawing/2014/main" val="975397874"/>
                    </a:ext>
                  </a:extLst>
                </a:gridCol>
                <a:gridCol w="2493752">
                  <a:extLst>
                    <a:ext uri="{9D8B030D-6E8A-4147-A177-3AD203B41FA5}">
                      <a16:colId xmlns:a16="http://schemas.microsoft.com/office/drawing/2014/main" val="2390669560"/>
                    </a:ext>
                  </a:extLst>
                </a:gridCol>
                <a:gridCol w="2437126">
                  <a:extLst>
                    <a:ext uri="{9D8B030D-6E8A-4147-A177-3AD203B41FA5}">
                      <a16:colId xmlns:a16="http://schemas.microsoft.com/office/drawing/2014/main" val="4223215417"/>
                    </a:ext>
                  </a:extLst>
                </a:gridCol>
                <a:gridCol w="2437126">
                  <a:extLst>
                    <a:ext uri="{9D8B030D-6E8A-4147-A177-3AD203B41FA5}">
                      <a16:colId xmlns:a16="http://schemas.microsoft.com/office/drawing/2014/main" val="4147476444"/>
                    </a:ext>
                  </a:extLst>
                </a:gridCol>
              </a:tblGrid>
              <a:tr h="858829">
                <a:tc>
                  <a:txBody>
                    <a:bodyPr/>
                    <a:lstStyle/>
                    <a:p>
                      <a:pPr algn="ctr"/>
                      <a:r>
                        <a:rPr kumimoji="1" lang="en-US" altLang="ja-JP" sz="1400" b="1" u="none" noProof="1" smtClean="0">
                          <a:solidFill>
                            <a:schemeClr val="bg1"/>
                          </a:solidFill>
                        </a:rPr>
                        <a:t>Feature</a:t>
                      </a:r>
                      <a:endParaRPr kumimoji="1" lang="ja-JP" altLang="en-US" sz="1400" b="1" u="none" noProof="1">
                        <a:solidFill>
                          <a:schemeClr val="bg1"/>
                        </a:solidFill>
                        <a:latin typeface="Calibri" panose="020F0502020204030204" pitchFamily="34" charset="0"/>
                        <a:cs typeface="Calibri" panose="020F0502020204030204" pitchFamily="34" charset="0"/>
                      </a:endParaRPr>
                    </a:p>
                  </a:txBody>
                  <a:tcPr>
                    <a:lnL>
                      <a:noFill/>
                    </a:lnL>
                    <a:lnR w="127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65"/>
                    </a:solidFill>
                  </a:tcPr>
                </a:tc>
                <a:tc>
                  <a:txBody>
                    <a:bodyPr/>
                    <a:lstStyle/>
                    <a:p>
                      <a:pPr algn="ctr"/>
                      <a:r>
                        <a:rPr kumimoji="1" lang="en-US" altLang="ja-JP" sz="1400" b="1" u="none" noProof="1">
                          <a:solidFill>
                            <a:schemeClr val="bg1"/>
                          </a:solidFill>
                        </a:rPr>
                        <a:t>Before introduction of Coupa</a:t>
                      </a:r>
                      <a:endParaRPr kumimoji="1" lang="en-US" altLang="ja-JP" sz="1400" b="1" u="none" noProof="1">
                        <a:solidFill>
                          <a:schemeClr val="bg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kumimoji="1" lang="en-US" altLang="ja-JP" sz="1400" b="1" u="none" noProof="1">
                          <a:solidFill>
                            <a:schemeClr val="bg1"/>
                          </a:solidFill>
                        </a:rPr>
                        <a:t>After introduction of Coupa</a:t>
                      </a:r>
                      <a:endParaRPr kumimoji="1" lang="en-US" altLang="ja-JP" sz="1400" b="1" u="none" noProof="1">
                        <a:solidFill>
                          <a:schemeClr val="bg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kumimoji="1" lang="en-US" altLang="ja-JP" sz="1400" b="1" u="none" noProof="1" smtClean="0">
                          <a:solidFill>
                            <a:schemeClr val="bg1"/>
                          </a:solidFill>
                          <a:latin typeface="Calibri" panose="020F0502020204030204" pitchFamily="34" charset="0"/>
                          <a:cs typeface="Calibri" panose="020F0502020204030204" pitchFamily="34" charset="0"/>
                        </a:rPr>
                        <a:t>Supplier Benefits</a:t>
                      </a:r>
                      <a:endParaRPr kumimoji="1" lang="en-US" altLang="ja-JP" sz="1400" b="1" u="none" noProof="1">
                        <a:solidFill>
                          <a:schemeClr val="bg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522923991"/>
                  </a:ext>
                </a:extLst>
              </a:tr>
              <a:tr h="1079300">
                <a:tc>
                  <a:txBody>
                    <a:bodyPr/>
                    <a:lstStyle/>
                    <a:p>
                      <a:pPr algn="l" rtl="0" fontAlgn="b"/>
                      <a:r>
                        <a:rPr lang="en-US" sz="1400" dirty="0">
                          <a:effectLst/>
                        </a:rPr>
                        <a:t>Requests for Purchase</a:t>
                      </a:r>
                    </a:p>
                  </a:txBody>
                  <a:tcPr marL="3824" marR="3824"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algn="l" rtl="0" fontAlgn="b"/>
                      <a:r>
                        <a:rPr lang="en-US" sz="1400" dirty="0">
                          <a:effectLst/>
                        </a:rPr>
                        <a:t>Manual creation by requestor, often on paper forms or through email.</a:t>
                      </a:r>
                    </a:p>
                  </a:txBody>
                  <a:tcPr marL="3824" marR="3824"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algn="l" rtl="0" fontAlgn="b"/>
                      <a:r>
                        <a:rPr lang="en-US" sz="1400" dirty="0">
                          <a:effectLst/>
                        </a:rPr>
                        <a:t>Automated or self-service request creation through a web portal or internal system.</a:t>
                      </a:r>
                    </a:p>
                  </a:txBody>
                  <a:tcPr marL="0" marR="0"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algn="l" defTabSz="685800" rtl="0" eaLnBrk="1" fontAlgn="b" latinLnBrk="0" hangingPunct="1"/>
                      <a:r>
                        <a:rPr kumimoji="1" lang="en-US" altLang="ja-JP" sz="1400" kern="1200" noProof="1" smtClean="0">
                          <a:solidFill>
                            <a:schemeClr val="tx1"/>
                          </a:solidFill>
                          <a:effectLst/>
                          <a:latin typeface="+mn-lt"/>
                          <a:ea typeface="+mn-ea"/>
                          <a:cs typeface="+mn-cs"/>
                        </a:rPr>
                        <a:t>Faster </a:t>
                      </a:r>
                      <a:endParaRPr kumimoji="1" lang="ja-JP" altLang="en-US" sz="1400" kern="1200" noProof="1">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512854238"/>
                  </a:ext>
                </a:extLst>
              </a:tr>
              <a:tr h="976280">
                <a:tc>
                  <a:txBody>
                    <a:bodyPr/>
                    <a:lstStyle/>
                    <a:p>
                      <a:pPr algn="l" rtl="0" fontAlgn="b"/>
                      <a:r>
                        <a:rPr lang="en-US" sz="1400" dirty="0">
                          <a:effectLst/>
                        </a:rPr>
                        <a:t>Error Prone</a:t>
                      </a:r>
                    </a:p>
                  </a:txBody>
                  <a:tcPr marL="3824" marR="3824"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algn="l" rtl="0" fontAlgn="b"/>
                      <a:r>
                        <a:rPr lang="en-US" sz="1400" dirty="0">
                          <a:effectLst/>
                        </a:rPr>
                        <a:t>Prone to errors due to manual data entry and lack of standardization.</a:t>
                      </a:r>
                    </a:p>
                  </a:txBody>
                  <a:tcPr marL="3824" marR="3824"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algn="l" rtl="0" fontAlgn="b"/>
                      <a:r>
                        <a:rPr lang="en-US" sz="1400" dirty="0">
                          <a:effectLst/>
                        </a:rPr>
                        <a:t>Reduced errors due to system validations and data consistency.</a:t>
                      </a:r>
                    </a:p>
                  </a:txBody>
                  <a:tcPr marL="0" marR="0"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algn="l" defTabSz="685800" rtl="0" eaLnBrk="1" fontAlgn="b" latinLnBrk="0" hangingPunct="1"/>
                      <a:endParaRPr kumimoji="1" lang="ja-JP" altLang="en-US" sz="14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2837703750"/>
                  </a:ext>
                </a:extLst>
              </a:tr>
              <a:tr h="1029081">
                <a:tc>
                  <a:txBody>
                    <a:bodyPr/>
                    <a:lstStyle/>
                    <a:p>
                      <a:pPr algn="l" rtl="0" fontAlgn="b"/>
                      <a:r>
                        <a:rPr lang="en-US" sz="1400">
                          <a:effectLst/>
                        </a:rPr>
                        <a:t>Purchase Orders</a:t>
                      </a:r>
                    </a:p>
                  </a:txBody>
                  <a:tcPr marL="3824" marR="3824"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algn="l" rtl="0" fontAlgn="b"/>
                      <a:r>
                        <a:rPr lang="en-US" sz="1400" dirty="0">
                          <a:effectLst/>
                        </a:rPr>
                        <a:t>Manual creation of POs based on approved RFPs.</a:t>
                      </a:r>
                    </a:p>
                  </a:txBody>
                  <a:tcPr marL="3824" marR="3824"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algn="l" rtl="0" fontAlgn="b"/>
                      <a:r>
                        <a:rPr lang="en-US" sz="1400" dirty="0">
                          <a:effectLst/>
                        </a:rPr>
                        <a:t>Automatic PO generation upon approval of RFP</a:t>
                      </a:r>
                      <a:r>
                        <a:rPr lang="en-US" sz="1400" dirty="0" smtClean="0">
                          <a:effectLst/>
                        </a:rPr>
                        <a:t>.</a:t>
                      </a:r>
                    </a:p>
                  </a:txBody>
                  <a:tcPr marL="0" marR="0"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kumimoji="1" lang="ja-JP" altLang="en-US" sz="1400" kern="1200" noProof="1">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882807382"/>
                  </a:ext>
                </a:extLst>
              </a:tr>
              <a:tr h="1029081">
                <a:tc>
                  <a:txBody>
                    <a:bodyPr/>
                    <a:lstStyle/>
                    <a:p>
                      <a:pPr algn="l" rtl="0" fontAlgn="b"/>
                      <a:r>
                        <a:rPr lang="en-US" sz="1400">
                          <a:effectLst/>
                        </a:rPr>
                        <a:t>PO Visibility</a:t>
                      </a:r>
                    </a:p>
                  </a:txBody>
                  <a:tcPr marL="3824" marR="3824"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algn="l" rtl="0" fontAlgn="b"/>
                      <a:r>
                        <a:rPr lang="en-US" sz="1400" dirty="0">
                          <a:effectLst/>
                        </a:rPr>
                        <a:t>Limited visibility of POs for requestors and suppliers.</a:t>
                      </a:r>
                    </a:p>
                  </a:txBody>
                  <a:tcPr marL="3824" marR="3824"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algn="l" rtl="0" fontAlgn="b"/>
                      <a:r>
                        <a:rPr lang="en-US" sz="1400" dirty="0">
                          <a:effectLst/>
                        </a:rPr>
                        <a:t>Real-time visibility of POs for all stakeholders involved.</a:t>
                      </a:r>
                    </a:p>
                  </a:txBody>
                  <a:tcPr marL="0" marR="0" marT="2549" marB="25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kumimoji="1" lang="ja-JP" altLang="en-US" sz="1400" kern="1200" noProof="1">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607339715"/>
                  </a:ext>
                </a:extLst>
              </a:tr>
            </a:tbl>
          </a:graphicData>
        </a:graphic>
      </p:graphicFrame>
      <p:sp>
        <p:nvSpPr>
          <p:cNvPr id="6" name="正方形/長方形 5">
            <a:extLst>
              <a:ext uri="{FF2B5EF4-FFF2-40B4-BE49-F238E27FC236}">
                <a16:creationId xmlns:a16="http://schemas.microsoft.com/office/drawing/2014/main" id="{EB6C5EB4-EF51-4B57-8265-159011D418A0}"/>
              </a:ext>
            </a:extLst>
          </p:cNvPr>
          <p:cNvSpPr/>
          <p:nvPr/>
        </p:nvSpPr>
        <p:spPr>
          <a:xfrm>
            <a:off x="1156336" y="12383865"/>
            <a:ext cx="126689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8" name="Picture 14" descr="Close Generic Flat Grad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155" y="1451587"/>
            <a:ext cx="331079" cy="3310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Icon | Check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454" y="1451587"/>
            <a:ext cx="331079" cy="3310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Benefits of </a:t>
            </a:r>
            <a:r>
              <a:rPr lang="en-US" dirty="0" smtClean="0"/>
              <a:t>Coupa to Suppliers</a:t>
            </a:r>
            <a:endParaRPr lang="en-US" dirty="0"/>
          </a:p>
        </p:txBody>
      </p:sp>
    </p:spTree>
    <p:extLst>
      <p:ext uri="{BB962C8B-B14F-4D97-AF65-F5344CB8AC3E}">
        <p14:creationId xmlns:p14="http://schemas.microsoft.com/office/powerpoint/2010/main" val="389635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PREPARATION</a:t>
            </a:r>
            <a:endParaRPr lang="en-US" dirty="0"/>
          </a:p>
        </p:txBody>
      </p:sp>
      <p:sp>
        <p:nvSpPr>
          <p:cNvPr id="6" name="Rectangle 1"/>
          <p:cNvSpPr>
            <a:spLocks noChangeArrowheads="1"/>
          </p:cNvSpPr>
          <p:nvPr/>
        </p:nvSpPr>
        <p:spPr bwMode="auto">
          <a:xfrm>
            <a:off x="487680" y="1042089"/>
            <a:ext cx="8971280" cy="19902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rPr>
              <a:t>We will discuss the following items in relation</a:t>
            </a:r>
            <a:r>
              <a:rPr kumimoji="0" lang="en-US" altLang="en-US" sz="1400" b="0" i="0" u="none" strike="noStrike" cap="none" normalizeH="0" dirty="0" smtClean="0">
                <a:ln>
                  <a:noFill/>
                </a:ln>
                <a:solidFill>
                  <a:schemeClr val="tx1"/>
                </a:solidFill>
                <a:effectLst/>
              </a:rPr>
              <a:t> to the preparation</a:t>
            </a:r>
            <a:r>
              <a:rPr kumimoji="0" lang="en-US" altLang="en-US" sz="14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742950" lvl="1" indent="-285750">
              <a:buFont typeface="Wingdings" panose="05000000000000000000" pitchFamily="2" charset="2"/>
              <a:buChar char="q"/>
            </a:pPr>
            <a:r>
              <a:rPr kumimoji="0" lang="en-US" altLang="en-US" sz="1400" dirty="0">
                <a:solidFill>
                  <a:srgbClr val="1F1F1F"/>
                </a:solidFill>
                <a:latin typeface="Google Sans"/>
              </a:rPr>
              <a:t>The local Coupa implementation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Document preparation by the local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What to expect during the Kick-off meeting.</a:t>
            </a:r>
          </a:p>
          <a:p>
            <a:pPr lvl="1"/>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Planning the on-site kick-off meeting setup (meeting room, internet connection, equipment, etc</a:t>
            </a:r>
            <a:r>
              <a:rPr kumimoji="0" lang="en-US" altLang="en-US" sz="1400" dirty="0" smtClean="0">
                <a:solidFill>
                  <a:srgbClr val="1F1F1F"/>
                </a:solidFill>
                <a:latin typeface="Google Sans"/>
              </a:rPr>
              <a:t>.)</a:t>
            </a:r>
            <a:endParaRPr kumimoji="0" lang="en-US" altLang="en-US" sz="1400" dirty="0">
              <a:solidFill>
                <a:srgbClr val="1F1F1F"/>
              </a:solidFill>
              <a:latin typeface="Google Sans"/>
            </a:endParaRPr>
          </a:p>
        </p:txBody>
      </p:sp>
    </p:spTree>
    <p:extLst>
      <p:ext uri="{BB962C8B-B14F-4D97-AF65-F5344CB8AC3E}">
        <p14:creationId xmlns:p14="http://schemas.microsoft.com/office/powerpoint/2010/main" val="1471880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983" y="634175"/>
            <a:ext cx="9234035" cy="3903958"/>
          </a:xfrm>
        </p:spPr>
        <p:txBody>
          <a:bodyPr/>
          <a:lstStyle/>
          <a:p>
            <a:pPr marL="742950" lvl="1" indent="-285750">
              <a:buFont typeface="Wingdings" panose="05000000000000000000" pitchFamily="2" charset="2"/>
              <a:buChar char="q"/>
            </a:pPr>
            <a:endParaRPr kumimoji="0" lang="en-US" altLang="en-US" sz="1400" dirty="0" smtClean="0">
              <a:solidFill>
                <a:srgbClr val="1F1F1F"/>
              </a:solidFill>
              <a:latin typeface="Google Sans"/>
            </a:endParaRP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smtClean="0">
                <a:solidFill>
                  <a:srgbClr val="1F1F1F"/>
                </a:solidFill>
                <a:latin typeface="Google Sans"/>
              </a:rPr>
              <a:t>The </a:t>
            </a:r>
            <a:r>
              <a:rPr kumimoji="0" lang="en-US" altLang="en-US" sz="1400" dirty="0">
                <a:solidFill>
                  <a:srgbClr val="1F1F1F"/>
                </a:solidFill>
                <a:latin typeface="Google Sans"/>
              </a:rPr>
              <a:t>local Coupa implementation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Document preparation by the local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smtClean="0">
                <a:solidFill>
                  <a:srgbClr val="1F1F1F"/>
                </a:solidFill>
                <a:latin typeface="Google Sans"/>
              </a:rPr>
              <a:t>What to expect during the Kick-off meeting.</a:t>
            </a:r>
            <a:endParaRPr kumimoji="0" lang="en-US" altLang="en-US" sz="1400" dirty="0">
              <a:solidFill>
                <a:srgbClr val="1F1F1F"/>
              </a:solidFill>
              <a:latin typeface="Google Sans"/>
            </a:endParaRPr>
          </a:p>
          <a:p>
            <a:pPr marL="457200" lvl="1" indent="0">
              <a:buNone/>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Planning the on-site kick-off meeting setup (meeting room, internet connection, equipment, etc</a:t>
            </a:r>
            <a:r>
              <a:rPr kumimoji="0" lang="en-US" altLang="en-US" sz="1400" dirty="0" smtClean="0">
                <a:solidFill>
                  <a:srgbClr val="1F1F1F"/>
                </a:solidFill>
                <a:latin typeface="Google Sans"/>
              </a:rPr>
              <a:t>.)</a:t>
            </a:r>
            <a:endParaRPr kumimoji="0" lang="en-US" altLang="en-US" sz="1400" dirty="0">
              <a:solidFill>
                <a:srgbClr val="1F1F1F"/>
              </a:solidFill>
              <a:latin typeface="Google Sans"/>
            </a:endParaRPr>
          </a:p>
        </p:txBody>
      </p:sp>
      <p:sp>
        <p:nvSpPr>
          <p:cNvPr id="3" name="Title 2"/>
          <p:cNvSpPr>
            <a:spLocks noGrp="1"/>
          </p:cNvSpPr>
          <p:nvPr>
            <p:ph type="title"/>
          </p:nvPr>
        </p:nvSpPr>
        <p:spPr/>
        <p:txBody>
          <a:bodyPr/>
          <a:lstStyle/>
          <a:p>
            <a:r>
              <a:rPr lang="en-US" altLang="ja-JP" sz="2400" dirty="0"/>
              <a:t>COUPA rollout for APAC Group of companies</a:t>
            </a:r>
            <a:endParaRPr lang="en-US" dirty="0"/>
          </a:p>
        </p:txBody>
      </p:sp>
      <p:sp>
        <p:nvSpPr>
          <p:cNvPr id="6" name="Rounded Rectangle 5"/>
          <p:cNvSpPr/>
          <p:nvPr/>
        </p:nvSpPr>
        <p:spPr>
          <a:xfrm>
            <a:off x="431800" y="1049866"/>
            <a:ext cx="9042400" cy="41486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3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sz="2400" dirty="0" smtClean="0"/>
              <a:t>Local Coupa </a:t>
            </a:r>
            <a:r>
              <a:rPr lang="en-US" altLang="ja-JP" sz="2400" dirty="0"/>
              <a:t>implementation team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6732179"/>
              </p:ext>
            </p:extLst>
          </p:nvPr>
        </p:nvGraphicFramePr>
        <p:xfrm>
          <a:off x="552450" y="1872031"/>
          <a:ext cx="6858000" cy="3074545"/>
        </p:xfrm>
        <a:graphic>
          <a:graphicData uri="http://schemas.openxmlformats.org/drawingml/2006/table">
            <a:tbl>
              <a:tblPr firstRow="1" firstCol="1" bandRow="1">
                <a:tableStyleId>{5C22544A-7EE6-4342-B048-85BDC9FD1C3A}</a:tableStyleId>
              </a:tblPr>
              <a:tblGrid>
                <a:gridCol w="1469571">
                  <a:extLst>
                    <a:ext uri="{9D8B030D-6E8A-4147-A177-3AD203B41FA5}">
                      <a16:colId xmlns:a16="http://schemas.microsoft.com/office/drawing/2014/main" val="1227585581"/>
                    </a:ext>
                  </a:extLst>
                </a:gridCol>
                <a:gridCol w="5388429">
                  <a:extLst>
                    <a:ext uri="{9D8B030D-6E8A-4147-A177-3AD203B41FA5}">
                      <a16:colId xmlns:a16="http://schemas.microsoft.com/office/drawing/2014/main" val="291618029"/>
                    </a:ext>
                  </a:extLst>
                </a:gridCol>
              </a:tblGrid>
              <a:tr h="614909">
                <a:tc>
                  <a:txBody>
                    <a:bodyPr/>
                    <a:lstStyle/>
                    <a:p>
                      <a:pPr marL="0" marR="0" algn="ctr">
                        <a:spcBef>
                          <a:spcPts val="0"/>
                        </a:spcBef>
                        <a:spcAft>
                          <a:spcPts val="0"/>
                        </a:spcAft>
                      </a:pPr>
                      <a:r>
                        <a:rPr lang="en-US" sz="1100" dirty="0">
                          <a:effectLst/>
                        </a:rPr>
                        <a:t>Assignment</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87420740"/>
                  </a:ext>
                </a:extLst>
              </a:tr>
              <a:tr h="614909">
                <a:tc>
                  <a:txBody>
                    <a:bodyPr/>
                    <a:lstStyle/>
                    <a:p>
                      <a:pPr marL="0" marR="0" algn="ctr">
                        <a:spcBef>
                          <a:spcPts val="0"/>
                        </a:spcBef>
                        <a:spcAft>
                          <a:spcPts val="0"/>
                        </a:spcAft>
                      </a:pPr>
                      <a:r>
                        <a:rPr lang="en-US" sz="1100" dirty="0">
                          <a:effectLst/>
                        </a:rPr>
                        <a:t>Project Mgr.</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indent="139700">
                        <a:spcBef>
                          <a:spcPts val="0"/>
                        </a:spcBef>
                        <a:spcAft>
                          <a:spcPts val="0"/>
                        </a:spcAft>
                      </a:pPr>
                      <a:r>
                        <a:rPr lang="en-US" sz="1100" dirty="0">
                          <a:effectLst/>
                        </a:rPr>
                        <a:t>In-charge person to oversee the progress of activity, making sure that all requirements are provided by the team.</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38818953"/>
                  </a:ext>
                </a:extLst>
              </a:tr>
              <a:tr h="614909">
                <a:tc>
                  <a:txBody>
                    <a:bodyPr/>
                    <a:lstStyle/>
                    <a:p>
                      <a:pPr marL="0" marR="0" algn="ctr">
                        <a:spcBef>
                          <a:spcPts val="0"/>
                        </a:spcBef>
                        <a:spcAft>
                          <a:spcPts val="0"/>
                        </a:spcAft>
                      </a:pPr>
                      <a:r>
                        <a:rPr lang="en-US" sz="1100">
                          <a:effectLst/>
                        </a:rPr>
                        <a:t>Procurement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indent="139700">
                        <a:spcBef>
                          <a:spcPts val="0"/>
                        </a:spcBef>
                        <a:spcAft>
                          <a:spcPts val="0"/>
                        </a:spcAft>
                      </a:pPr>
                      <a:r>
                        <a:rPr lang="en-US" sz="1100" dirty="0">
                          <a:effectLst/>
                        </a:rPr>
                        <a:t>A person who understand very well the procurement processes of the company, buying, sourcing, etc.</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60577144"/>
                  </a:ext>
                </a:extLst>
              </a:tr>
              <a:tr h="614909">
                <a:tc>
                  <a:txBody>
                    <a:bodyPr/>
                    <a:lstStyle/>
                    <a:p>
                      <a:pPr marL="0" marR="0" algn="ctr">
                        <a:spcBef>
                          <a:spcPts val="0"/>
                        </a:spcBef>
                        <a:spcAft>
                          <a:spcPts val="0"/>
                        </a:spcAft>
                      </a:pPr>
                      <a:r>
                        <a:rPr lang="en-US" sz="1100">
                          <a:effectLst/>
                        </a:rPr>
                        <a:t>Accounting</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indent="139700">
                        <a:spcBef>
                          <a:spcPts val="0"/>
                        </a:spcBef>
                        <a:spcAft>
                          <a:spcPts val="0"/>
                        </a:spcAft>
                      </a:pPr>
                      <a:r>
                        <a:rPr lang="en-US" sz="1100" dirty="0">
                          <a:effectLst/>
                        </a:rPr>
                        <a:t>A person who understand very well the accounting processes of the company, taxations, payment terms, ERP transaction, etc.</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582907980"/>
                  </a:ext>
                </a:extLst>
              </a:tr>
              <a:tr h="614909">
                <a:tc>
                  <a:txBody>
                    <a:bodyPr/>
                    <a:lstStyle/>
                    <a:p>
                      <a:pPr marL="0" marR="0" algn="ctr">
                        <a:spcBef>
                          <a:spcPts val="0"/>
                        </a:spcBef>
                        <a:spcAft>
                          <a:spcPts val="0"/>
                        </a:spcAft>
                      </a:pPr>
                      <a:r>
                        <a:rPr lang="en-US" sz="1100" dirty="0">
                          <a:effectLst/>
                        </a:rPr>
                        <a:t>IT</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indent="139700">
                        <a:spcBef>
                          <a:spcPts val="0"/>
                        </a:spcBef>
                        <a:spcAft>
                          <a:spcPts val="0"/>
                        </a:spcAft>
                      </a:pPr>
                      <a:r>
                        <a:rPr lang="en-US" sz="1100" dirty="0">
                          <a:effectLst/>
                        </a:rPr>
                        <a:t>A person who is involved in development/maintenance of existing ERP or similar system.</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77607"/>
                  </a:ext>
                </a:extLst>
              </a:tr>
            </a:tbl>
          </a:graphicData>
        </a:graphic>
      </p:graphicFrame>
      <p:sp>
        <p:nvSpPr>
          <p:cNvPr id="2" name="Rectangle 1"/>
          <p:cNvSpPr/>
          <p:nvPr/>
        </p:nvSpPr>
        <p:spPr>
          <a:xfrm>
            <a:off x="552450" y="678572"/>
            <a:ext cx="8778240" cy="923330"/>
          </a:xfrm>
          <a:prstGeom prst="rect">
            <a:avLst/>
          </a:prstGeom>
          <a:solidFill>
            <a:schemeClr val="tx2">
              <a:lumMod val="20000"/>
              <a:lumOff val="80000"/>
            </a:schemeClr>
          </a:solidFill>
        </p:spPr>
        <p:txBody>
          <a:bodyPr wrap="square">
            <a:spAutoFit/>
          </a:bodyPr>
          <a:lstStyle/>
          <a:p>
            <a:r>
              <a:rPr lang="en-US" dirty="0">
                <a:latin typeface="Calibri" panose="020F0502020204030204" pitchFamily="34" charset="0"/>
                <a:cs typeface="Calibri" panose="020F0502020204030204" pitchFamily="34" charset="0"/>
              </a:rPr>
              <a:t>We ask you to assign </a:t>
            </a:r>
            <a:r>
              <a:rPr lang="en-US" dirty="0" smtClean="0">
                <a:latin typeface="Calibri" panose="020F0502020204030204" pitchFamily="34" charset="0"/>
                <a:cs typeface="Calibri" panose="020F0502020204030204" pitchFamily="34" charset="0"/>
              </a:rPr>
              <a:t>a local </a:t>
            </a:r>
            <a:r>
              <a:rPr lang="en-US" dirty="0">
                <a:latin typeface="Calibri" panose="020F0502020204030204" pitchFamily="34" charset="0"/>
                <a:cs typeface="Calibri" panose="020F0502020204030204" pitchFamily="34" charset="0"/>
              </a:rPr>
              <a:t>implementation team members </a:t>
            </a:r>
            <a:r>
              <a:rPr lang="en-US" dirty="0" smtClean="0">
                <a:latin typeface="Calibri" panose="020F0502020204030204" pitchFamily="34" charset="0"/>
                <a:cs typeface="Calibri" panose="020F0502020204030204" pitchFamily="34" charset="0"/>
              </a:rPr>
              <a:t>before the kick-off meeting. </a:t>
            </a:r>
          </a:p>
          <a:p>
            <a:r>
              <a:rPr lang="en-US" dirty="0" smtClean="0">
                <a:latin typeface="Calibri" panose="020F0502020204030204" pitchFamily="34" charset="0"/>
                <a:cs typeface="Calibri" panose="020F0502020204030204" pitchFamily="34" charset="0"/>
              </a:rPr>
              <a:t>The Coupa local team will be our window person/team throughout the implementation process, and expected to attend the kick-off meeting.</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552450" y="5733078"/>
            <a:ext cx="8778240" cy="523220"/>
          </a:xfrm>
          <a:prstGeom prst="rect">
            <a:avLst/>
          </a:prstGeom>
          <a:noFill/>
        </p:spPr>
        <p:txBody>
          <a:bodyPr wrap="square">
            <a:spAutoFit/>
          </a:bodyPr>
          <a:lstStyle/>
          <a:p>
            <a:r>
              <a:rPr lang="en-US" sz="1400" dirty="0" smtClean="0">
                <a:latin typeface="Calibri" panose="020F0502020204030204" pitchFamily="34" charset="0"/>
                <a:cs typeface="Calibri" panose="020F0502020204030204" pitchFamily="34" charset="0"/>
              </a:rPr>
              <a:t>NOTE: An assignment can be performed by one or more person. Or a person can also represent one or more assignment.</a:t>
            </a:r>
            <a:endParaRPr lang="en-US" sz="1400" dirty="0">
              <a:latin typeface="Calibri" panose="020F0502020204030204" pitchFamily="34" charset="0"/>
              <a:cs typeface="Calibri" panose="020F0502020204030204" pitchFamily="34" charset="0"/>
            </a:endParaRPr>
          </a:p>
        </p:txBody>
      </p:sp>
      <p:sp>
        <p:nvSpPr>
          <p:cNvPr id="8" name="Rounded Rectangle 7"/>
          <p:cNvSpPr/>
          <p:nvPr/>
        </p:nvSpPr>
        <p:spPr>
          <a:xfrm>
            <a:off x="7763933" y="1872031"/>
            <a:ext cx="1566757" cy="7865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Global Team</a:t>
            </a:r>
            <a:endParaRPr lang="en-US" dirty="0">
              <a:solidFill>
                <a:schemeClr val="tx1"/>
              </a:solidFill>
            </a:endParaRPr>
          </a:p>
        </p:txBody>
      </p:sp>
      <p:sp>
        <p:nvSpPr>
          <p:cNvPr id="9" name="Rounded Rectangle 8"/>
          <p:cNvSpPr/>
          <p:nvPr/>
        </p:nvSpPr>
        <p:spPr>
          <a:xfrm>
            <a:off x="7763933" y="3016052"/>
            <a:ext cx="1566757" cy="7865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Regional Team</a:t>
            </a:r>
            <a:endParaRPr lang="en-US" dirty="0">
              <a:solidFill>
                <a:schemeClr val="tx1"/>
              </a:solidFill>
            </a:endParaRPr>
          </a:p>
        </p:txBody>
      </p:sp>
      <p:sp>
        <p:nvSpPr>
          <p:cNvPr id="10" name="Rounded Rectangle 9"/>
          <p:cNvSpPr/>
          <p:nvPr/>
        </p:nvSpPr>
        <p:spPr>
          <a:xfrm>
            <a:off x="7763933" y="4160074"/>
            <a:ext cx="1566757" cy="7865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Local Team</a:t>
            </a:r>
            <a:endParaRPr lang="en-US" dirty="0">
              <a:solidFill>
                <a:schemeClr val="tx1"/>
              </a:solidFill>
            </a:endParaRPr>
          </a:p>
        </p:txBody>
      </p:sp>
      <p:cxnSp>
        <p:nvCxnSpPr>
          <p:cNvPr id="12" name="Straight Connector 11"/>
          <p:cNvCxnSpPr>
            <a:stCxn id="8" idx="2"/>
            <a:endCxn id="9" idx="0"/>
          </p:cNvCxnSpPr>
          <p:nvPr/>
        </p:nvCxnSpPr>
        <p:spPr>
          <a:xfrm>
            <a:off x="8547312" y="2658533"/>
            <a:ext cx="0" cy="357519"/>
          </a:xfrm>
          <a:prstGeom prst="line">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a:endCxn id="10" idx="0"/>
          </p:cNvCxnSpPr>
          <p:nvPr/>
        </p:nvCxnSpPr>
        <p:spPr>
          <a:xfrm>
            <a:off x="8547312" y="3802554"/>
            <a:ext cx="0" cy="357520"/>
          </a:xfrm>
          <a:prstGeom prst="line">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147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983" y="634175"/>
            <a:ext cx="9234035" cy="3903958"/>
          </a:xfrm>
        </p:spPr>
        <p:txBody>
          <a:bodyPr/>
          <a:lstStyle/>
          <a:p>
            <a:pPr marL="742950" lvl="1" indent="-285750">
              <a:buFont typeface="Wingdings" panose="05000000000000000000" pitchFamily="2" charset="2"/>
              <a:buChar char="q"/>
            </a:pPr>
            <a:endParaRPr kumimoji="0" lang="en-US" altLang="en-US" sz="1400" dirty="0" smtClean="0">
              <a:solidFill>
                <a:srgbClr val="1F1F1F"/>
              </a:solidFill>
              <a:latin typeface="Google Sans"/>
            </a:endParaRP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smtClean="0">
                <a:solidFill>
                  <a:srgbClr val="1F1F1F"/>
                </a:solidFill>
                <a:latin typeface="Google Sans"/>
              </a:rPr>
              <a:t>The </a:t>
            </a:r>
            <a:r>
              <a:rPr kumimoji="0" lang="en-US" altLang="en-US" sz="1400" dirty="0">
                <a:solidFill>
                  <a:srgbClr val="1F1F1F"/>
                </a:solidFill>
                <a:latin typeface="Google Sans"/>
              </a:rPr>
              <a:t>local Coupa implementation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Document preparation by the local team.</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smtClean="0">
                <a:solidFill>
                  <a:srgbClr val="1F1F1F"/>
                </a:solidFill>
                <a:latin typeface="Google Sans"/>
              </a:rPr>
              <a:t>What to expect during the Kick-off meeting.</a:t>
            </a:r>
            <a:endParaRPr kumimoji="0" lang="en-US" altLang="en-US" sz="1400" dirty="0">
              <a:solidFill>
                <a:srgbClr val="1F1F1F"/>
              </a:solidFill>
              <a:latin typeface="Google Sans"/>
            </a:endParaRPr>
          </a:p>
          <a:p>
            <a:pPr marL="457200" lvl="1" indent="0">
              <a:buNone/>
            </a:pPr>
            <a:endParaRPr kumimoji="0" lang="en-US" altLang="en-US" sz="1400" dirty="0">
              <a:solidFill>
                <a:srgbClr val="1F1F1F"/>
              </a:solidFill>
              <a:latin typeface="Google Sans"/>
            </a:endParaRPr>
          </a:p>
          <a:p>
            <a:pPr marL="742950" lvl="1" indent="-285750">
              <a:buFont typeface="Wingdings" panose="05000000000000000000" pitchFamily="2" charset="2"/>
              <a:buChar char="q"/>
            </a:pPr>
            <a:r>
              <a:rPr kumimoji="0" lang="en-US" altLang="en-US" sz="1400" dirty="0">
                <a:solidFill>
                  <a:srgbClr val="1F1F1F"/>
                </a:solidFill>
                <a:latin typeface="Google Sans"/>
              </a:rPr>
              <a:t>Planning the on-site kick-off meeting setup (meeting room, internet connection, equipment, etc</a:t>
            </a:r>
            <a:r>
              <a:rPr kumimoji="0" lang="en-US" altLang="en-US" sz="1400" dirty="0" smtClean="0">
                <a:solidFill>
                  <a:srgbClr val="1F1F1F"/>
                </a:solidFill>
                <a:latin typeface="Google Sans"/>
              </a:rPr>
              <a:t>.)</a:t>
            </a:r>
          </a:p>
          <a:p>
            <a:pPr marL="742950" lvl="1" indent="-285750">
              <a:buFont typeface="Wingdings" panose="05000000000000000000" pitchFamily="2" charset="2"/>
              <a:buChar char="q"/>
            </a:pPr>
            <a:endParaRPr kumimoji="0" lang="en-US" altLang="en-US" sz="1400" dirty="0">
              <a:solidFill>
                <a:srgbClr val="1F1F1F"/>
              </a:solidFill>
              <a:latin typeface="Google Sans"/>
            </a:endParaRPr>
          </a:p>
        </p:txBody>
      </p:sp>
      <p:sp>
        <p:nvSpPr>
          <p:cNvPr id="3" name="Title 2"/>
          <p:cNvSpPr>
            <a:spLocks noGrp="1"/>
          </p:cNvSpPr>
          <p:nvPr>
            <p:ph type="title"/>
          </p:nvPr>
        </p:nvSpPr>
        <p:spPr/>
        <p:txBody>
          <a:bodyPr/>
          <a:lstStyle/>
          <a:p>
            <a:r>
              <a:rPr lang="en-US" altLang="ja-JP" sz="2400" dirty="0"/>
              <a:t>COUPA rollout for APAC Group of companies</a:t>
            </a:r>
            <a:endParaRPr lang="en-US" dirty="0"/>
          </a:p>
        </p:txBody>
      </p:sp>
      <p:sp>
        <p:nvSpPr>
          <p:cNvPr id="7" name="Rounded Rectangle 6"/>
          <p:cNvSpPr/>
          <p:nvPr/>
        </p:nvSpPr>
        <p:spPr>
          <a:xfrm>
            <a:off x="431800" y="1566333"/>
            <a:ext cx="9042400" cy="41486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4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9B95B47-78D6-95A4-ABDA-4AB1CACE4069}"/>
              </a:ext>
            </a:extLst>
          </p:cNvPr>
          <p:cNvSpPr>
            <a:spLocks noGrp="1"/>
          </p:cNvSpPr>
          <p:nvPr>
            <p:ph type="title"/>
          </p:nvPr>
        </p:nvSpPr>
        <p:spPr/>
        <p:txBody>
          <a:bodyPr/>
          <a:lstStyle/>
          <a:p>
            <a:r>
              <a:rPr lang="en-US" altLang="ja-JP" dirty="0"/>
              <a:t>Document preparation </a:t>
            </a:r>
            <a:r>
              <a:rPr lang="en-US" altLang="ja-JP" dirty="0" smtClean="0"/>
              <a:t>by </a:t>
            </a:r>
            <a:r>
              <a:rPr lang="en-US" altLang="ja-JP" dirty="0"/>
              <a:t>the local team.</a:t>
            </a:r>
          </a:p>
        </p:txBody>
      </p:sp>
      <p:sp>
        <p:nvSpPr>
          <p:cNvPr id="3" name="テキスト ボックス 2">
            <a:extLst>
              <a:ext uri="{FF2B5EF4-FFF2-40B4-BE49-F238E27FC236}">
                <a16:creationId xmlns:a16="http://schemas.microsoft.com/office/drawing/2014/main" id="{462E2032-2075-1D2F-D6D1-C4221961D886}"/>
              </a:ext>
            </a:extLst>
          </p:cNvPr>
          <p:cNvSpPr txBox="1"/>
          <p:nvPr/>
        </p:nvSpPr>
        <p:spPr>
          <a:xfrm>
            <a:off x="358616" y="1394645"/>
            <a:ext cx="7572375" cy="1631216"/>
          </a:xfrm>
          <a:prstGeom prst="rect">
            <a:avLst/>
          </a:prstGeom>
          <a:noFill/>
        </p:spPr>
        <p:txBody>
          <a:bodyPr wrap="square">
            <a:spAutoFit/>
          </a:bodyPr>
          <a:lstStyle/>
          <a:p>
            <a:pPr marL="800100" lvl="1" indent="-342900">
              <a:buAutoNum type="arabicPeriod"/>
            </a:pPr>
            <a:r>
              <a:rPr lang="en-US" altLang="ja-JP" b="1" dirty="0" smtClean="0">
                <a:latin typeface="Calibri" panose="020F0502020204030204" pitchFamily="34" charset="0"/>
              </a:rPr>
              <a:t>Supplier Data.</a:t>
            </a:r>
          </a:p>
          <a:p>
            <a:pPr lvl="1"/>
            <a:r>
              <a:rPr lang="en-US" altLang="ja-JP" sz="1600" dirty="0">
                <a:latin typeface="Calibri" panose="020F0502020204030204" pitchFamily="34" charset="0"/>
              </a:rPr>
              <a:t>We need a master data of Suppliers with Amount spent, and how many Purchase Orders were made with them. This is an important data to select priority supplier we will on-board to CSP. The </a:t>
            </a:r>
            <a:r>
              <a:rPr lang="en-US" altLang="ja-JP" sz="1600" dirty="0" smtClean="0">
                <a:latin typeface="Calibri" panose="020F0502020204030204" pitchFamily="34" charset="0"/>
              </a:rPr>
              <a:t>last </a:t>
            </a:r>
            <a:r>
              <a:rPr lang="en-US" altLang="ja-JP" sz="1600" dirty="0">
                <a:latin typeface="Calibri" panose="020F0502020204030204" pitchFamily="34" charset="0"/>
              </a:rPr>
              <a:t>12-months record will be the ideal volume for this document.</a:t>
            </a:r>
          </a:p>
          <a:p>
            <a:pPr lvl="1"/>
            <a:r>
              <a:rPr lang="en-US" altLang="ja-JP" b="1" dirty="0" smtClean="0">
                <a:latin typeface="Calibri" panose="020F0502020204030204" pitchFamily="34" charset="0"/>
              </a:rPr>
              <a:t> </a:t>
            </a:r>
          </a:p>
        </p:txBody>
      </p:sp>
      <p:sp>
        <p:nvSpPr>
          <p:cNvPr id="7" name="テキスト ボックス 6">
            <a:extLst>
              <a:ext uri="{FF2B5EF4-FFF2-40B4-BE49-F238E27FC236}">
                <a16:creationId xmlns:a16="http://schemas.microsoft.com/office/drawing/2014/main" id="{97B2BD65-B5A0-32C5-0F0F-B8D27600E1AB}"/>
              </a:ext>
            </a:extLst>
          </p:cNvPr>
          <p:cNvSpPr txBox="1"/>
          <p:nvPr/>
        </p:nvSpPr>
        <p:spPr>
          <a:xfrm>
            <a:off x="790417" y="3308350"/>
            <a:ext cx="8201184" cy="3077766"/>
          </a:xfrm>
          <a:prstGeom prst="rect">
            <a:avLst/>
          </a:prstGeom>
          <a:noFill/>
        </p:spPr>
        <p:txBody>
          <a:bodyPr wrap="square">
            <a:spAutoFit/>
          </a:bodyPr>
          <a:lstStyle/>
          <a:p>
            <a:r>
              <a:rPr lang="en-US" altLang="ja-JP" b="1" dirty="0" smtClean="0">
                <a:latin typeface="Calibri" panose="020F0502020204030204" pitchFamily="34" charset="0"/>
                <a:cs typeface="Calibri" panose="020F0502020204030204" pitchFamily="34" charset="0"/>
              </a:rPr>
              <a:t>2. Business process policies.</a:t>
            </a:r>
          </a:p>
          <a:p>
            <a:r>
              <a:rPr lang="en-US" altLang="ja-JP" sz="1600" b="1" dirty="0" smtClean="0">
                <a:solidFill>
                  <a:srgbClr val="C00000"/>
                </a:solidFill>
                <a:latin typeface="Calibri" panose="020F0502020204030204" pitchFamily="34" charset="0"/>
                <a:cs typeface="Calibri" panose="020F0502020204030204" pitchFamily="34" charset="0"/>
              </a:rPr>
              <a:t>Preparation </a:t>
            </a:r>
            <a:r>
              <a:rPr lang="en-US" altLang="ja-JP" sz="1600" b="1" dirty="0">
                <a:solidFill>
                  <a:srgbClr val="C00000"/>
                </a:solidFill>
                <a:latin typeface="Calibri" panose="020F0502020204030204" pitchFamily="34" charset="0"/>
                <a:cs typeface="Calibri" panose="020F0502020204030204" pitchFamily="34" charset="0"/>
              </a:rPr>
              <a:t>of document is </a:t>
            </a:r>
            <a:r>
              <a:rPr lang="en-US" altLang="ja-JP" sz="1600" b="1" dirty="0" smtClean="0">
                <a:solidFill>
                  <a:srgbClr val="C00000"/>
                </a:solidFill>
                <a:latin typeface="Calibri" panose="020F0502020204030204" pitchFamily="34" charset="0"/>
                <a:cs typeface="Calibri" panose="020F0502020204030204" pitchFamily="34" charset="0"/>
              </a:rPr>
              <a:t>OPTIONAL</a:t>
            </a:r>
            <a:r>
              <a:rPr lang="en-US" altLang="ja-JP" sz="1600" dirty="0" smtClean="0">
                <a:latin typeface="Calibri" panose="020F0502020204030204" pitchFamily="34" charset="0"/>
                <a:cs typeface="Calibri" panose="020F0502020204030204" pitchFamily="34" charset="0"/>
              </a:rPr>
              <a:t>, you may share these policies verbally with us during the kick-off, our </a:t>
            </a:r>
            <a:r>
              <a:rPr lang="en-US" altLang="ja-JP" sz="1600" dirty="0">
                <a:latin typeface="Calibri" panose="020F0502020204030204" pitchFamily="34" charset="0"/>
                <a:cs typeface="Calibri" panose="020F0502020204030204" pitchFamily="34" charset="0"/>
              </a:rPr>
              <a:t>intention is to </a:t>
            </a:r>
            <a:r>
              <a:rPr lang="en-US" altLang="ja-JP" sz="1600" dirty="0" smtClean="0">
                <a:latin typeface="Calibri" panose="020F0502020204030204" pitchFamily="34" charset="0"/>
                <a:cs typeface="Calibri" panose="020F0502020204030204" pitchFamily="34" charset="0"/>
              </a:rPr>
              <a:t>understand </a:t>
            </a:r>
            <a:r>
              <a:rPr lang="en-US" altLang="ja-JP" sz="1600" dirty="0">
                <a:latin typeface="Calibri" panose="020F0502020204030204" pitchFamily="34" charset="0"/>
                <a:cs typeface="Calibri" panose="020F0502020204030204" pitchFamily="34" charset="0"/>
              </a:rPr>
              <a:t>the policies in place</a:t>
            </a:r>
            <a:r>
              <a:rPr lang="en-US" altLang="ja-JP" sz="1600" dirty="0" smtClean="0">
                <a:latin typeface="Calibri" panose="020F0502020204030204" pitchFamily="34" charset="0"/>
                <a:cs typeface="Calibri" panose="020F0502020204030204" pitchFamily="34" charset="0"/>
              </a:rPr>
              <a:t>. Having </a:t>
            </a:r>
            <a:r>
              <a:rPr lang="en-US" altLang="ja-JP" sz="1600" dirty="0">
                <a:latin typeface="Calibri" panose="020F0502020204030204" pitchFamily="34" charset="0"/>
                <a:cs typeface="Calibri" panose="020F0502020204030204" pitchFamily="34" charset="0"/>
              </a:rPr>
              <a:t>a clear understanding of </a:t>
            </a:r>
            <a:r>
              <a:rPr lang="en-US" altLang="ja-JP" sz="1600" dirty="0" smtClean="0">
                <a:latin typeface="Calibri" panose="020F0502020204030204" pitchFamily="34" charset="0"/>
                <a:cs typeface="Calibri" panose="020F0502020204030204" pitchFamily="34" charset="0"/>
              </a:rPr>
              <a:t>your </a:t>
            </a:r>
            <a:r>
              <a:rPr lang="en-US" altLang="ja-JP" sz="1600" dirty="0">
                <a:latin typeface="Calibri" panose="020F0502020204030204" pitchFamily="34" charset="0"/>
                <a:cs typeface="Calibri" panose="020F0502020204030204" pitchFamily="34" charset="0"/>
              </a:rPr>
              <a:t>current business process policies is crucial for setting up automated rules and conditions. </a:t>
            </a:r>
            <a:r>
              <a:rPr lang="en-US" altLang="ja-JP" sz="1600" dirty="0" smtClean="0">
                <a:latin typeface="Calibri" panose="020F0502020204030204" pitchFamily="34" charset="0"/>
                <a:cs typeface="Calibri" panose="020F0502020204030204" pitchFamily="34" charset="0"/>
              </a:rPr>
              <a:t>By </a:t>
            </a:r>
            <a:r>
              <a:rPr lang="en-US" altLang="ja-JP" sz="1600" dirty="0">
                <a:latin typeface="Calibri" panose="020F0502020204030204" pitchFamily="34" charset="0"/>
                <a:cs typeface="Calibri" panose="020F0502020204030204" pitchFamily="34" charset="0"/>
              </a:rPr>
              <a:t>automating these policies, we can streamline workflows and potentially block any actions that violate the established rules. This not only improves efficiency but also helps maintain consistency and compliance across different processes</a:t>
            </a:r>
            <a:r>
              <a:rPr lang="en-US" altLang="ja-JP" sz="1600" dirty="0" smtClean="0">
                <a:latin typeface="Calibri" panose="020F0502020204030204" pitchFamily="34" charset="0"/>
                <a:cs typeface="Calibri" panose="020F0502020204030204" pitchFamily="34" charset="0"/>
              </a:rPr>
              <a:t>.</a:t>
            </a:r>
          </a:p>
          <a:p>
            <a:endParaRPr lang="ja-JP" altLang="en-US" sz="16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altLang="ja-JP" sz="1600" dirty="0" smtClean="0">
                <a:latin typeface="Calibri" panose="020F0502020204030204" pitchFamily="34" charset="0"/>
                <a:cs typeface="Calibri" panose="020F0502020204030204" pitchFamily="34" charset="0"/>
              </a:rPr>
              <a:t>Policy </a:t>
            </a:r>
            <a:r>
              <a:rPr lang="en-US" altLang="ja-JP" sz="1600" dirty="0">
                <a:latin typeface="Calibri" panose="020F0502020204030204" pitchFamily="34" charset="0"/>
                <a:cs typeface="Calibri" panose="020F0502020204030204" pitchFamily="34" charset="0"/>
              </a:rPr>
              <a:t>of handling fixed asset</a:t>
            </a:r>
          </a:p>
          <a:p>
            <a:pPr marL="800100" lvl="1" indent="-342900">
              <a:buFont typeface="Arial" panose="020B0604020202020204" pitchFamily="34" charset="0"/>
              <a:buChar char="•"/>
            </a:pPr>
            <a:r>
              <a:rPr lang="en-US" altLang="ja-JP" sz="1600" dirty="0">
                <a:latin typeface="Calibri" panose="020F0502020204030204" pitchFamily="34" charset="0"/>
                <a:cs typeface="Calibri" panose="020F0502020204030204" pitchFamily="34" charset="0"/>
              </a:rPr>
              <a:t>Policy of handling </a:t>
            </a:r>
            <a:r>
              <a:rPr lang="en-US" altLang="ja-JP" sz="1600" dirty="0" smtClean="0">
                <a:latin typeface="Calibri" panose="020F0502020204030204" pitchFamily="34" charset="0"/>
                <a:cs typeface="Calibri" panose="020F0502020204030204" pitchFamily="34" charset="0"/>
              </a:rPr>
              <a:t>Invoice</a:t>
            </a:r>
          </a:p>
          <a:p>
            <a:pPr marL="800100" lvl="1" indent="-342900">
              <a:buFont typeface="Arial" panose="020B0604020202020204" pitchFamily="34" charset="0"/>
              <a:buChar char="•"/>
            </a:pPr>
            <a:r>
              <a:rPr lang="en-US" altLang="ja-JP" sz="1600" dirty="0" smtClean="0">
                <a:latin typeface="Calibri" panose="020F0502020204030204" pitchFamily="34" charset="0"/>
                <a:cs typeface="Calibri" panose="020F0502020204030204" pitchFamily="34" charset="0"/>
              </a:rPr>
              <a:t>Other policies or rules that you have in place</a:t>
            </a:r>
          </a:p>
          <a:p>
            <a:pPr marL="800100" lvl="1" indent="-342900">
              <a:buFont typeface="Arial" panose="020B0604020202020204" pitchFamily="34" charset="0"/>
              <a:buChar char="•"/>
            </a:pPr>
            <a:endParaRPr lang="en-US" altLang="ja-JP" sz="1600" dirty="0" smtClean="0">
              <a:latin typeface="Calibri" panose="020F0502020204030204" pitchFamily="34" charset="0"/>
              <a:cs typeface="Calibri" panose="020F0502020204030204" pitchFamily="34" charset="0"/>
            </a:endParaRPr>
          </a:p>
        </p:txBody>
      </p:sp>
      <p:sp>
        <p:nvSpPr>
          <p:cNvPr id="8" name="Rectangle 7"/>
          <p:cNvSpPr/>
          <p:nvPr/>
        </p:nvSpPr>
        <p:spPr>
          <a:xfrm>
            <a:off x="552450" y="678572"/>
            <a:ext cx="8778240" cy="369332"/>
          </a:xfrm>
          <a:prstGeom prst="rect">
            <a:avLst/>
          </a:prstGeom>
          <a:solidFill>
            <a:schemeClr val="tx2">
              <a:lumMod val="20000"/>
              <a:lumOff val="80000"/>
            </a:schemeClr>
          </a:solidFill>
        </p:spPr>
        <p:txBody>
          <a:bodyPr wrap="square">
            <a:spAutoFit/>
          </a:bodyPr>
          <a:lstStyle/>
          <a:p>
            <a:r>
              <a:rPr lang="en-US" dirty="0">
                <a:latin typeface="Calibri" panose="020F0502020204030204" pitchFamily="34" charset="0"/>
                <a:cs typeface="Calibri" panose="020F0502020204030204" pitchFamily="34" charset="0"/>
              </a:rPr>
              <a:t>We </a:t>
            </a:r>
            <a:r>
              <a:rPr lang="en-US" dirty="0" smtClean="0">
                <a:latin typeface="Calibri" panose="020F0502020204030204" pitchFamily="34" charset="0"/>
                <a:cs typeface="Calibri" panose="020F0502020204030204" pitchFamily="34" charset="0"/>
              </a:rPr>
              <a:t>want to request the following document from the local team.</a:t>
            </a:r>
            <a:endParaRPr lang="en-US" dirty="0">
              <a:latin typeface="Calibri" panose="020F0502020204030204" pitchFamily="34" charset="0"/>
              <a:cs typeface="Calibri" panose="020F0502020204030204" pitchFamily="34" charset="0"/>
            </a:endParaRPr>
          </a:p>
        </p:txBody>
      </p:sp>
      <p:sp>
        <p:nvSpPr>
          <p:cNvPr id="9" name="Rectangle 8"/>
          <p:cNvSpPr/>
          <p:nvPr/>
        </p:nvSpPr>
        <p:spPr>
          <a:xfrm>
            <a:off x="2571345" y="2766540"/>
            <a:ext cx="6005388" cy="369332"/>
          </a:xfrm>
          <a:prstGeom prst="rect">
            <a:avLst/>
          </a:prstGeom>
        </p:spPr>
        <p:txBody>
          <a:bodyPr wrap="square">
            <a:spAutoFit/>
          </a:bodyPr>
          <a:lstStyle/>
          <a:p>
            <a:r>
              <a:rPr lang="en-US" dirty="0"/>
              <a:t>Supplier Data_sample.xlsx</a:t>
            </a:r>
          </a:p>
        </p:txBody>
      </p:sp>
      <p:sp>
        <p:nvSpPr>
          <p:cNvPr id="10" name="Right Arrow 9"/>
          <p:cNvSpPr/>
          <p:nvPr/>
        </p:nvSpPr>
        <p:spPr>
          <a:xfrm>
            <a:off x="1168983" y="2735306"/>
            <a:ext cx="1236133" cy="431800"/>
          </a:xfrm>
          <a:prstGeom prst="rightArrow">
            <a:avLst>
              <a:gd name="adj1" fmla="val 65686"/>
              <a:gd name="adj2" fmla="val 50000"/>
            </a:avLst>
          </a:prstGeom>
          <a:solidFill>
            <a:srgbClr val="FFFF00"/>
          </a:solidFill>
          <a:ln>
            <a:solidFill>
              <a:srgbClr val="E3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Refer to</a:t>
            </a:r>
            <a:endParaRPr lang="en-US" sz="1400" dirty="0">
              <a:solidFill>
                <a:srgbClr val="FF0000"/>
              </a:solidFill>
            </a:endParaRPr>
          </a:p>
        </p:txBody>
      </p:sp>
    </p:spTree>
    <p:extLst>
      <p:ext uri="{BB962C8B-B14F-4D97-AF65-F5344CB8AC3E}">
        <p14:creationId xmlns:p14="http://schemas.microsoft.com/office/powerpoint/2010/main" val="27129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9B95B47-78D6-95A4-ABDA-4AB1CACE4069}"/>
              </a:ext>
            </a:extLst>
          </p:cNvPr>
          <p:cNvSpPr>
            <a:spLocks noGrp="1"/>
          </p:cNvSpPr>
          <p:nvPr>
            <p:ph type="title"/>
          </p:nvPr>
        </p:nvSpPr>
        <p:spPr/>
        <p:txBody>
          <a:bodyPr/>
          <a:lstStyle/>
          <a:p>
            <a:r>
              <a:rPr lang="en-US" altLang="ja-JP" dirty="0"/>
              <a:t>Document preparation </a:t>
            </a:r>
            <a:r>
              <a:rPr lang="en-US" altLang="ja-JP" dirty="0" smtClean="0"/>
              <a:t>by </a:t>
            </a:r>
            <a:r>
              <a:rPr lang="en-US" altLang="ja-JP" dirty="0"/>
              <a:t>the local team.</a:t>
            </a:r>
          </a:p>
        </p:txBody>
      </p:sp>
      <p:sp>
        <p:nvSpPr>
          <p:cNvPr id="3" name="テキスト ボックス 2">
            <a:extLst>
              <a:ext uri="{FF2B5EF4-FFF2-40B4-BE49-F238E27FC236}">
                <a16:creationId xmlns:a16="http://schemas.microsoft.com/office/drawing/2014/main" id="{462E2032-2075-1D2F-D6D1-C4221961D886}"/>
              </a:ext>
            </a:extLst>
          </p:cNvPr>
          <p:cNvSpPr txBox="1"/>
          <p:nvPr/>
        </p:nvSpPr>
        <p:spPr>
          <a:xfrm>
            <a:off x="358616" y="1394645"/>
            <a:ext cx="9047851" cy="2092881"/>
          </a:xfrm>
          <a:prstGeom prst="rect">
            <a:avLst/>
          </a:prstGeom>
          <a:noFill/>
        </p:spPr>
        <p:txBody>
          <a:bodyPr wrap="square">
            <a:spAutoFit/>
          </a:bodyPr>
          <a:lstStyle/>
          <a:p>
            <a:pPr lvl="1"/>
            <a:r>
              <a:rPr lang="en-US" altLang="ja-JP" b="1" dirty="0" smtClean="0">
                <a:latin typeface="Calibri" panose="020F0502020204030204" pitchFamily="34" charset="0"/>
              </a:rPr>
              <a:t>3. Definition Sheet.</a:t>
            </a:r>
          </a:p>
          <a:p>
            <a:pPr lvl="1"/>
            <a:r>
              <a:rPr lang="en-US" altLang="ja-JP" sz="1600" dirty="0">
                <a:latin typeface="Calibri" panose="020F0502020204030204" pitchFamily="34" charset="0"/>
              </a:rPr>
              <a:t>Definition Sheet is an excel spreadsheet document where all necessary information needed to configure </a:t>
            </a:r>
            <a:r>
              <a:rPr lang="en-US" altLang="ja-JP" sz="1600" dirty="0" smtClean="0">
                <a:latin typeface="Calibri" panose="020F0502020204030204" pitchFamily="34" charset="0"/>
              </a:rPr>
              <a:t>Coupa is defined. </a:t>
            </a:r>
          </a:p>
          <a:p>
            <a:pPr lvl="1"/>
            <a:r>
              <a:rPr lang="en-US" altLang="ja-JP" sz="1600" dirty="0" smtClean="0">
                <a:latin typeface="Calibri" panose="020F0502020204030204" pitchFamily="34" charset="0"/>
              </a:rPr>
              <a:t>We prepared a separate presentation to explain the content of definition sheet and how you can populate them.</a:t>
            </a:r>
          </a:p>
          <a:p>
            <a:pPr lvl="1"/>
            <a:r>
              <a:rPr lang="en-US" altLang="ja-JP" sz="1600" dirty="0" smtClean="0">
                <a:latin typeface="Calibri" panose="020F0502020204030204" pitchFamily="34" charset="0"/>
              </a:rPr>
              <a:t>Also, we will validated </a:t>
            </a:r>
            <a:r>
              <a:rPr lang="en-US" altLang="ja-JP" sz="1600" dirty="0">
                <a:latin typeface="Calibri" panose="020F0502020204030204" pitchFamily="34" charset="0"/>
              </a:rPr>
              <a:t>the information during our workshop at the kick-off to make sure that we have the correct information before proceeding to Coupa configuration.</a:t>
            </a:r>
          </a:p>
          <a:p>
            <a:pPr lvl="1"/>
            <a:endParaRPr lang="en-US" altLang="ja-JP" sz="1600" dirty="0" smtClean="0">
              <a:latin typeface="Calibri" panose="020F0502020204030204" pitchFamily="34" charset="0"/>
            </a:endParaRPr>
          </a:p>
        </p:txBody>
      </p:sp>
      <p:sp>
        <p:nvSpPr>
          <p:cNvPr id="8" name="Rectangle 7"/>
          <p:cNvSpPr/>
          <p:nvPr/>
        </p:nvSpPr>
        <p:spPr>
          <a:xfrm>
            <a:off x="552450" y="678572"/>
            <a:ext cx="8778240" cy="369332"/>
          </a:xfrm>
          <a:prstGeom prst="rect">
            <a:avLst/>
          </a:prstGeom>
          <a:solidFill>
            <a:schemeClr val="tx2">
              <a:lumMod val="20000"/>
              <a:lumOff val="80000"/>
            </a:schemeClr>
          </a:solidFill>
        </p:spPr>
        <p:txBody>
          <a:bodyPr wrap="square">
            <a:spAutoFit/>
          </a:bodyPr>
          <a:lstStyle/>
          <a:p>
            <a:r>
              <a:rPr lang="en-US" dirty="0">
                <a:latin typeface="Calibri" panose="020F0502020204030204" pitchFamily="34" charset="0"/>
                <a:cs typeface="Calibri" panose="020F0502020204030204" pitchFamily="34" charset="0"/>
              </a:rPr>
              <a:t>We </a:t>
            </a:r>
            <a:r>
              <a:rPr lang="en-US" dirty="0" smtClean="0">
                <a:latin typeface="Calibri" panose="020F0502020204030204" pitchFamily="34" charset="0"/>
                <a:cs typeface="Calibri" panose="020F0502020204030204" pitchFamily="34" charset="0"/>
              </a:rPr>
              <a:t>want to request the following document from the local team.</a:t>
            </a:r>
            <a:endParaRPr lang="en-US" dirty="0">
              <a:latin typeface="Calibri" panose="020F0502020204030204" pitchFamily="34" charset="0"/>
              <a:cs typeface="Calibri" panose="020F0502020204030204" pitchFamily="34" charset="0"/>
            </a:endParaRPr>
          </a:p>
        </p:txBody>
      </p:sp>
      <p:sp>
        <p:nvSpPr>
          <p:cNvPr id="5" name="Rectangle 4"/>
          <p:cNvSpPr/>
          <p:nvPr/>
        </p:nvSpPr>
        <p:spPr>
          <a:xfrm>
            <a:off x="2571345" y="3901702"/>
            <a:ext cx="6005388" cy="369332"/>
          </a:xfrm>
          <a:prstGeom prst="rect">
            <a:avLst/>
          </a:prstGeom>
        </p:spPr>
        <p:txBody>
          <a:bodyPr wrap="square">
            <a:spAutoFit/>
          </a:bodyPr>
          <a:lstStyle/>
          <a:p>
            <a:r>
              <a:rPr lang="en-US" dirty="0" err="1"/>
              <a:t>Coupa_Definition</a:t>
            </a:r>
            <a:r>
              <a:rPr lang="en-US" dirty="0"/>
              <a:t> Sheet Explanatory </a:t>
            </a:r>
            <a:r>
              <a:rPr lang="en-US" dirty="0" smtClean="0"/>
              <a:t>Document.pptx</a:t>
            </a:r>
            <a:endParaRPr lang="en-US" dirty="0"/>
          </a:p>
        </p:txBody>
      </p:sp>
      <p:sp>
        <p:nvSpPr>
          <p:cNvPr id="20" name="Right Arrow 19"/>
          <p:cNvSpPr/>
          <p:nvPr/>
        </p:nvSpPr>
        <p:spPr>
          <a:xfrm>
            <a:off x="1168983" y="3870468"/>
            <a:ext cx="1236133" cy="431800"/>
          </a:xfrm>
          <a:prstGeom prst="rightArrow">
            <a:avLst>
              <a:gd name="adj1" fmla="val 65686"/>
              <a:gd name="adj2" fmla="val 50000"/>
            </a:avLst>
          </a:prstGeom>
          <a:solidFill>
            <a:srgbClr val="FFFF00"/>
          </a:solidFill>
          <a:ln>
            <a:solidFill>
              <a:srgbClr val="E3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Refer to</a:t>
            </a:r>
            <a:endParaRPr lang="en-US" sz="1400" dirty="0">
              <a:solidFill>
                <a:srgbClr val="FF0000"/>
              </a:solidFill>
            </a:endParaRPr>
          </a:p>
        </p:txBody>
      </p:sp>
    </p:spTree>
    <p:extLst>
      <p:ext uri="{BB962C8B-B14F-4D97-AF65-F5344CB8AC3E}">
        <p14:creationId xmlns:p14="http://schemas.microsoft.com/office/powerpoint/2010/main" val="256805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MHI PPT A4_Single Company">
  <a:themeElements>
    <a:clrScheme name="MHI">
      <a:dk1>
        <a:srgbClr val="000000"/>
      </a:dk1>
      <a:lt1>
        <a:srgbClr val="FFFFFF"/>
      </a:lt1>
      <a:dk2>
        <a:srgbClr val="567783"/>
      </a:dk2>
      <a:lt2>
        <a:srgbClr val="82A0AA"/>
      </a:lt2>
      <a:accent1>
        <a:srgbClr val="223F4B"/>
      </a:accent1>
      <a:accent2>
        <a:srgbClr val="006487"/>
      </a:accent2>
      <a:accent3>
        <a:srgbClr val="DC6914"/>
      </a:accent3>
      <a:accent4>
        <a:srgbClr val="647D2D"/>
      </a:accent4>
      <a:accent5>
        <a:srgbClr val="E31F26"/>
      </a:accent5>
      <a:accent6>
        <a:srgbClr val="6E1E4B"/>
      </a:accent6>
      <a:hlink>
        <a:srgbClr val="000000"/>
      </a:hlink>
      <a:folHlink>
        <a:srgbClr val="000000"/>
      </a:folHlink>
    </a:clrScheme>
    <a:fontScheme name="ユーザー定義 1">
      <a:majorFont>
        <a:latin typeface="Arial"/>
        <a:ea typeface="Arial"/>
        <a:cs typeface=""/>
      </a:majorFont>
      <a:minorFont>
        <a:latin typeface="Arial"/>
        <a:ea typeface="Arial"/>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_ppt_color" id="{8714110F-2F40-4E20-B9EF-82653DE22CAC}" vid="{2E728569-002A-49DD-A6AB-1E30B9D445FA}"/>
    </a:ext>
  </a:extLst>
</a:theme>
</file>

<file path=ppt/theme/theme2.xml><?xml version="1.0" encoding="utf-8"?>
<a:theme xmlns:a="http://schemas.openxmlformats.org/drawingml/2006/main" name="MHI PPT A4_Multiple Companies">
  <a:themeElements>
    <a:clrScheme name="MHI">
      <a:dk1>
        <a:srgbClr val="000000"/>
      </a:dk1>
      <a:lt1>
        <a:srgbClr val="FFFFFF"/>
      </a:lt1>
      <a:dk2>
        <a:srgbClr val="567783"/>
      </a:dk2>
      <a:lt2>
        <a:srgbClr val="82A0AA"/>
      </a:lt2>
      <a:accent1>
        <a:srgbClr val="223F4B"/>
      </a:accent1>
      <a:accent2>
        <a:srgbClr val="006487"/>
      </a:accent2>
      <a:accent3>
        <a:srgbClr val="DC6914"/>
      </a:accent3>
      <a:accent4>
        <a:srgbClr val="647D2D"/>
      </a:accent4>
      <a:accent5>
        <a:srgbClr val="E31F26"/>
      </a:accent5>
      <a:accent6>
        <a:srgbClr val="6E1E4B"/>
      </a:accent6>
      <a:hlink>
        <a:srgbClr val="000000"/>
      </a:hlink>
      <a:folHlink>
        <a:srgbClr val="000000"/>
      </a:folHlink>
    </a:clrScheme>
    <a:fontScheme name="ユーザー定義 1">
      <a:majorFont>
        <a:latin typeface="Arial"/>
        <a:ea typeface="Arial"/>
        <a:cs typeface=""/>
      </a:majorFont>
      <a:minorFont>
        <a:latin typeface="Arial"/>
        <a:ea typeface="Arial"/>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_ppt_color" id="{8714110F-2F40-4E20-B9EF-82653DE22CAC}" vid="{2E728569-002A-49DD-A6AB-1E30B9D445F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BDFFEF3FA1014F8EBD087AE7703595" ma:contentTypeVersion="0" ma:contentTypeDescription="Create a new document." ma:contentTypeScope="" ma:versionID="dc0d61992cbb80d96b7b4c543ace9ca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F8E2D-F462-4EBC-B1FB-AAC49E2F3AD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7CBFA78A-9F3B-466D-96BD-D35EDB2F8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9C3EDCC-8F6B-4D10-86CF-4BD66D6799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15939</TotalTime>
  <Words>1220</Words>
  <Application>Microsoft Office PowerPoint</Application>
  <PresentationFormat>A4 Paper (210x297 mm)</PresentationFormat>
  <Paragraphs>163</Paragraphs>
  <Slides>17</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28" baseType="lpstr">
      <vt:lpstr>MS PGothic</vt:lpstr>
      <vt:lpstr>Yu Gothic</vt:lpstr>
      <vt:lpstr>Arial</vt:lpstr>
      <vt:lpstr>Calibri</vt:lpstr>
      <vt:lpstr>Google Sans</vt:lpstr>
      <vt:lpstr>メイリオ</vt:lpstr>
      <vt:lpstr>Wingdings</vt:lpstr>
      <vt:lpstr>MHI PPT A4_Single Company</vt:lpstr>
      <vt:lpstr>MHI PPT A4_Multiple Companies</vt:lpstr>
      <vt:lpstr>Worksheet</vt:lpstr>
      <vt:lpstr>Presentation</vt:lpstr>
      <vt:lpstr>Introduction of Coupa to Supplier COUPA rollout for APAC Group of companies </vt:lpstr>
      <vt:lpstr>INTRODUCTION</vt:lpstr>
      <vt:lpstr>Benefits of Coupa to Suppliers</vt:lpstr>
      <vt:lpstr>PREPARATION</vt:lpstr>
      <vt:lpstr>COUPA rollout for APAC Group of companies</vt:lpstr>
      <vt:lpstr>Local Coupa implementation team</vt:lpstr>
      <vt:lpstr>COUPA rollout for APAC Group of companies</vt:lpstr>
      <vt:lpstr>Document preparation by the local team.</vt:lpstr>
      <vt:lpstr>Document preparation by the local team.</vt:lpstr>
      <vt:lpstr>COUPA rollout for APAC Group of companies</vt:lpstr>
      <vt:lpstr>What to expect during the Kick-off meeting.</vt:lpstr>
      <vt:lpstr>COUPA rollout for APAC Group of companies</vt:lpstr>
      <vt:lpstr>Planning the on-site kick-off meeting setup.</vt:lpstr>
      <vt:lpstr>References:</vt:lpstr>
      <vt:lpstr>Thank you!</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creator>MHI Group</dc:creator>
  <cp:lastModifiedBy>Matthew chardin Ang</cp:lastModifiedBy>
  <cp:revision>809</cp:revision>
  <dcterms:created xsi:type="dcterms:W3CDTF">2016-08-19T23:29:10Z</dcterms:created>
  <dcterms:modified xsi:type="dcterms:W3CDTF">2024-04-04T07:27:23Z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0x0101008FBDFFEF3FA1014F8EBD087AE7703595</vt:lpwstr>
  </property>
</Properties>
</file>